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6" r:id="rId23"/>
    <p:sldId id="277" r:id="rId24"/>
    <p:sldId id="278" r:id="rId25"/>
    <p:sldId id="279" r:id="rId26"/>
    <p:sldId id="280" r:id="rId27"/>
    <p:sldId id="281" r:id="rId28"/>
    <p:sldId id="282" r:id="rId29"/>
    <p:sldId id="283" r:id="rId30"/>
    <p:sldId id="284" r:id="rId31"/>
    <p:sldId id="285" r:id="rId32"/>
    <p:sldId id="288" r:id="rId33"/>
    <p:sldId id="287" r:id="rId34"/>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660"/>
  </p:normalViewPr>
  <p:slideViewPr>
    <p:cSldViewPr snapToGrid="0" snapToObjects="1">
      <p:cViewPr>
        <p:scale>
          <a:sx n="70" d="100"/>
          <a:sy n="70" d="100"/>
        </p:scale>
        <p:origin x="-1188" y="-1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Date Placeholder 3"/>
          <p:cNvSpPr>
            <a:spLocks noGrp="1"/>
          </p:cNvSpPr>
          <p:nvPr>
            <p:ph type="dt" sz="half" idx="10"/>
          </p:nvPr>
        </p:nvSpPr>
        <p:spPr/>
        <p:txBody>
          <a:bodyPr/>
          <a:lstStyle>
            <a:lvl1pPr>
              <a:defRPr/>
            </a:lvl1pPr>
          </a:lstStyle>
          <a:p>
            <a:fld id="{1CBA8384-78A9-407A-9BD4-62338D370A4D}" type="datetimeFigureOut">
              <a:rPr lang="en-US" altLang="es-MX"/>
              <a:pPr/>
              <a:t>9/12/2015</a:t>
            </a:fld>
            <a:endParaRPr lang="en-US" altLang="es-MX"/>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0318F60-42EC-4AB4-864B-63DD17F14C16}" type="slidenum">
              <a:rPr lang="en-US" altLang="es-MX"/>
              <a:pPr/>
              <a:t>‹Nº›</a:t>
            </a:fld>
            <a:endParaRPr lang="en-US" altLang="es-MX"/>
          </a:p>
        </p:txBody>
      </p:sp>
    </p:spTree>
    <p:extLst>
      <p:ext uri="{BB962C8B-B14F-4D97-AF65-F5344CB8AC3E}">
        <p14:creationId xmlns:p14="http://schemas.microsoft.com/office/powerpoint/2010/main" val="577126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lvl1pPr>
              <a:defRPr/>
            </a:lvl1pPr>
          </a:lstStyle>
          <a:p>
            <a:fld id="{02FF14CF-06F4-48B9-9677-31E051B633D7}" type="datetimeFigureOut">
              <a:rPr lang="en-US" altLang="es-MX"/>
              <a:pPr/>
              <a:t>9/12/2015</a:t>
            </a:fld>
            <a:endParaRPr lang="en-US" altLang="es-MX"/>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50CEBED-A0F0-4A07-B0B8-3C66FDDDE5A9}" type="slidenum">
              <a:rPr lang="en-US" altLang="es-MX"/>
              <a:pPr/>
              <a:t>‹Nº›</a:t>
            </a:fld>
            <a:endParaRPr lang="en-US" altLang="es-MX"/>
          </a:p>
        </p:txBody>
      </p:sp>
    </p:spTree>
    <p:extLst>
      <p:ext uri="{BB962C8B-B14F-4D97-AF65-F5344CB8AC3E}">
        <p14:creationId xmlns:p14="http://schemas.microsoft.com/office/powerpoint/2010/main" val="954457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lvl1pPr>
              <a:defRPr/>
            </a:lvl1pPr>
          </a:lstStyle>
          <a:p>
            <a:fld id="{CE41D3A2-B4A0-47B1-BC47-1EB59AD8AA1C}" type="datetimeFigureOut">
              <a:rPr lang="en-US" altLang="es-MX"/>
              <a:pPr/>
              <a:t>9/12/2015</a:t>
            </a:fld>
            <a:endParaRPr lang="en-US" altLang="es-MX"/>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7268207-2D1B-4B72-9E9F-C7E266FDF282}" type="slidenum">
              <a:rPr lang="en-US" altLang="es-MX"/>
              <a:pPr/>
              <a:t>‹Nº›</a:t>
            </a:fld>
            <a:endParaRPr lang="en-US" altLang="es-MX"/>
          </a:p>
        </p:txBody>
      </p:sp>
    </p:spTree>
    <p:extLst>
      <p:ext uri="{BB962C8B-B14F-4D97-AF65-F5344CB8AC3E}">
        <p14:creationId xmlns:p14="http://schemas.microsoft.com/office/powerpoint/2010/main" val="1982009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Date Placeholder 3"/>
          <p:cNvSpPr>
            <a:spLocks noGrp="1"/>
          </p:cNvSpPr>
          <p:nvPr>
            <p:ph type="dt" sz="half" idx="10"/>
          </p:nvPr>
        </p:nvSpPr>
        <p:spPr/>
        <p:txBody>
          <a:bodyPr/>
          <a:lstStyle>
            <a:lvl1pPr>
              <a:defRPr/>
            </a:lvl1pPr>
          </a:lstStyle>
          <a:p>
            <a:fld id="{0ABF10CA-D0D2-48D2-AF74-CB57AEA54B30}" type="datetimeFigureOut">
              <a:rPr lang="en-US" altLang="es-MX"/>
              <a:pPr/>
              <a:t>9/12/2015</a:t>
            </a:fld>
            <a:endParaRPr lang="en-US" altLang="es-MX"/>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2C09552-A0CC-44A4-A6A3-25D7FEC5451D}" type="slidenum">
              <a:rPr lang="en-US" altLang="es-MX"/>
              <a:pPr/>
              <a:t>‹Nº›</a:t>
            </a:fld>
            <a:endParaRPr lang="en-US" altLang="es-MX"/>
          </a:p>
        </p:txBody>
      </p:sp>
    </p:spTree>
    <p:extLst>
      <p:ext uri="{BB962C8B-B14F-4D97-AF65-F5344CB8AC3E}">
        <p14:creationId xmlns:p14="http://schemas.microsoft.com/office/powerpoint/2010/main" val="164756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3"/>
          <p:cNvSpPr>
            <a:spLocks noGrp="1"/>
          </p:cNvSpPr>
          <p:nvPr>
            <p:ph type="dt" sz="half" idx="10"/>
          </p:nvPr>
        </p:nvSpPr>
        <p:spPr/>
        <p:txBody>
          <a:bodyPr/>
          <a:lstStyle>
            <a:lvl1pPr>
              <a:defRPr/>
            </a:lvl1pPr>
          </a:lstStyle>
          <a:p>
            <a:fld id="{411CA9DD-FB5B-44E4-AC59-3AE87617F84E}" type="datetimeFigureOut">
              <a:rPr lang="en-US" altLang="es-MX"/>
              <a:pPr/>
              <a:t>9/12/2015</a:t>
            </a:fld>
            <a:endParaRPr lang="en-US" altLang="es-MX"/>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D2E4CE6-D308-4ECE-B026-2058C9E22439}" type="slidenum">
              <a:rPr lang="en-US" altLang="es-MX"/>
              <a:pPr/>
              <a:t>‹Nº›</a:t>
            </a:fld>
            <a:endParaRPr lang="en-US" altLang="es-MX"/>
          </a:p>
        </p:txBody>
      </p:sp>
    </p:spTree>
    <p:extLst>
      <p:ext uri="{BB962C8B-B14F-4D97-AF65-F5344CB8AC3E}">
        <p14:creationId xmlns:p14="http://schemas.microsoft.com/office/powerpoint/2010/main" val="1885994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3"/>
          <p:cNvSpPr>
            <a:spLocks noGrp="1"/>
          </p:cNvSpPr>
          <p:nvPr>
            <p:ph type="dt" sz="half" idx="10"/>
          </p:nvPr>
        </p:nvSpPr>
        <p:spPr/>
        <p:txBody>
          <a:bodyPr/>
          <a:lstStyle>
            <a:lvl1pPr>
              <a:defRPr/>
            </a:lvl1pPr>
          </a:lstStyle>
          <a:p>
            <a:fld id="{E5ABECE5-9763-4247-8A6B-FD8CF173D8AD}" type="datetimeFigureOut">
              <a:rPr lang="en-US" altLang="es-MX"/>
              <a:pPr/>
              <a:t>9/12/2015</a:t>
            </a:fld>
            <a:endParaRPr lang="en-US" altLang="es-MX"/>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209C2BA2-72C7-43AC-AB46-4D65513B7C63}" type="slidenum">
              <a:rPr lang="en-US" altLang="es-MX"/>
              <a:pPr/>
              <a:t>‹Nº›</a:t>
            </a:fld>
            <a:endParaRPr lang="en-US" altLang="es-MX"/>
          </a:p>
        </p:txBody>
      </p:sp>
    </p:spTree>
    <p:extLst>
      <p:ext uri="{BB962C8B-B14F-4D97-AF65-F5344CB8AC3E}">
        <p14:creationId xmlns:p14="http://schemas.microsoft.com/office/powerpoint/2010/main" val="1001816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39DAB25E-F1D7-4CF4-A8B0-279ED9BB6133}" type="datetimeFigureOut">
              <a:rPr lang="en-US" altLang="es-MX"/>
              <a:pPr/>
              <a:t>9/12/2015</a:t>
            </a:fld>
            <a:endParaRPr lang="en-US" altLang="es-MX"/>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5C41F30-E4C1-4556-8334-1AC6F88DB70C}" type="slidenum">
              <a:rPr lang="en-US" altLang="es-MX"/>
              <a:pPr/>
              <a:t>‹Nº›</a:t>
            </a:fld>
            <a:endParaRPr lang="en-US" altLang="es-MX"/>
          </a:p>
        </p:txBody>
      </p:sp>
    </p:spTree>
    <p:extLst>
      <p:ext uri="{BB962C8B-B14F-4D97-AF65-F5344CB8AC3E}">
        <p14:creationId xmlns:p14="http://schemas.microsoft.com/office/powerpoint/2010/main" val="2585044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p:txBody>
          <a:bodyPr/>
          <a:lstStyle>
            <a:lvl1pPr>
              <a:defRPr/>
            </a:lvl1pPr>
          </a:lstStyle>
          <a:p>
            <a:fld id="{2261F0CA-E556-4D77-A984-46C9D8314B71}" type="datetimeFigureOut">
              <a:rPr lang="en-US" altLang="es-MX"/>
              <a:pPr/>
              <a:t>9/12/2015</a:t>
            </a:fld>
            <a:endParaRPr lang="en-US" altLang="es-MX"/>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337B63F-CA61-44EC-BEEA-F56A7F3B82C0}" type="slidenum">
              <a:rPr lang="en-US" altLang="es-MX"/>
              <a:pPr/>
              <a:t>‹Nº›</a:t>
            </a:fld>
            <a:endParaRPr lang="en-US" altLang="es-MX"/>
          </a:p>
        </p:txBody>
      </p:sp>
    </p:spTree>
    <p:extLst>
      <p:ext uri="{BB962C8B-B14F-4D97-AF65-F5344CB8AC3E}">
        <p14:creationId xmlns:p14="http://schemas.microsoft.com/office/powerpoint/2010/main" val="2596860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p:txBody>
          <a:bodyPr/>
          <a:lstStyle>
            <a:lvl1pPr>
              <a:defRPr/>
            </a:lvl1pPr>
          </a:lstStyle>
          <a:p>
            <a:fld id="{E8EF0368-DB6D-4581-BF1D-DACD04748242}" type="datetimeFigureOut">
              <a:rPr lang="en-US" altLang="es-MX"/>
              <a:pPr/>
              <a:t>9/12/2015</a:t>
            </a:fld>
            <a:endParaRPr lang="en-US" altLang="es-MX"/>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953BF66-F293-47B8-807B-75170C30AE23}" type="slidenum">
              <a:rPr lang="en-US" altLang="es-MX"/>
              <a:pPr/>
              <a:t>‹Nº›</a:t>
            </a:fld>
            <a:endParaRPr lang="en-US" altLang="es-MX"/>
          </a:p>
        </p:txBody>
      </p:sp>
    </p:spTree>
    <p:extLst>
      <p:ext uri="{BB962C8B-B14F-4D97-AF65-F5344CB8AC3E}">
        <p14:creationId xmlns:p14="http://schemas.microsoft.com/office/powerpoint/2010/main" val="2688964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lvl1pPr>
              <a:defRPr/>
            </a:lvl1pPr>
          </a:lstStyle>
          <a:p>
            <a:fld id="{F0336E68-2F06-407B-AAB1-C283DF55C7E5}" type="datetimeFigureOut">
              <a:rPr lang="en-US" altLang="es-MX"/>
              <a:pPr/>
              <a:t>9/12/2015</a:t>
            </a:fld>
            <a:endParaRPr lang="en-US" altLang="es-MX"/>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DC63458-7F99-4E74-AFA5-8AB3BAA59427}" type="slidenum">
              <a:rPr lang="en-US" altLang="es-MX"/>
              <a:pPr/>
              <a:t>‹Nº›</a:t>
            </a:fld>
            <a:endParaRPr lang="en-US" altLang="es-MX"/>
          </a:p>
        </p:txBody>
      </p:sp>
    </p:spTree>
    <p:extLst>
      <p:ext uri="{BB962C8B-B14F-4D97-AF65-F5344CB8AC3E}">
        <p14:creationId xmlns:p14="http://schemas.microsoft.com/office/powerpoint/2010/main" val="57887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lvl1pPr>
              <a:defRPr/>
            </a:lvl1pPr>
          </a:lstStyle>
          <a:p>
            <a:fld id="{81021AA9-833B-4241-A1AE-3C319D64281B}" type="datetimeFigureOut">
              <a:rPr lang="en-US" altLang="es-MX"/>
              <a:pPr/>
              <a:t>9/12/2015</a:t>
            </a:fld>
            <a:endParaRPr lang="en-US" altLang="es-MX"/>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B979520-FB1F-4526-BE71-40821E7AD509}" type="slidenum">
              <a:rPr lang="en-US" altLang="es-MX"/>
              <a:pPr/>
              <a:t>‹Nº›</a:t>
            </a:fld>
            <a:endParaRPr lang="en-US" altLang="es-MX"/>
          </a:p>
        </p:txBody>
      </p:sp>
    </p:spTree>
    <p:extLst>
      <p:ext uri="{BB962C8B-B14F-4D97-AF65-F5344CB8AC3E}">
        <p14:creationId xmlns:p14="http://schemas.microsoft.com/office/powerpoint/2010/main" val="3300684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smtClean="0"/>
              <a:t>Haga clic para modificar el estilo de título del patrón</a:t>
            </a:r>
            <a:endParaRPr lang="en-US" altLang="es-MX"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smtClean="0"/>
              <a:t>Haga clic para modificar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endParaRPr lang="en-US" altLang="es-MX"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016D3CBC-BCCD-4879-AE9B-A761041AF034}" type="datetimeFigureOut">
              <a:rPr lang="en-US" altLang="es-MX"/>
              <a:pPr/>
              <a:t>9/12/2015</a:t>
            </a:fld>
            <a:endParaRPr lang="en-US" altLang="es-MX"/>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CDBCE07-63F0-4ECE-88EF-F91FAE13D162}" type="slidenum">
              <a:rPr lang="en-US" altLang="es-MX"/>
              <a:pPr/>
              <a:t>‹Nº›</a:t>
            </a:fld>
            <a:endParaRPr lang="en-US"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fontAlgn="base" hangingPunct="1">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val="0"/>
              </a:ext>
            </a:extLst>
          </a:blip>
          <a:srcRect/>
          <a:stretch>
            <a:fillRect/>
          </a:stretch>
        </p:blipFill>
        <p:spPr bwMode="auto">
          <a:xfrm>
            <a:off x="2579427" y="1050293"/>
            <a:ext cx="5687396" cy="3935950"/>
          </a:xfrm>
          <a:prstGeom prst="rect">
            <a:avLst/>
          </a:prstGeom>
          <a:noFill/>
          <a:ln>
            <a:noFill/>
          </a:ln>
          <a:effectLst>
            <a:outerShdw dist="35921" dir="2700000" algn="ctr" rotWithShape="0">
              <a:schemeClr val="bg2">
                <a:alpha val="4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ubtitle 2"/>
          <p:cNvSpPr>
            <a:spLocks noGrp="1"/>
          </p:cNvSpPr>
          <p:nvPr>
            <p:ph type="subTitle" idx="1"/>
          </p:nvPr>
        </p:nvSpPr>
        <p:spPr>
          <a:xfrm>
            <a:off x="1245358" y="4542431"/>
            <a:ext cx="3650776" cy="1367050"/>
          </a:xfrm>
        </p:spPr>
        <p:txBody>
          <a:bodyPr rtlCol="0">
            <a:normAutofit fontScale="92500" lnSpcReduction="10000"/>
          </a:bodyPr>
          <a:lstStyle/>
          <a:p>
            <a:pPr algn="l" fontAlgn="auto">
              <a:spcAft>
                <a:spcPts val="0"/>
              </a:spcAft>
              <a:buFont typeface="Arial"/>
              <a:buNone/>
              <a:defRPr/>
            </a:pPr>
            <a:r>
              <a:rPr lang="en-US" sz="2800" dirty="0" err="1" smtClean="0">
                <a:solidFill>
                  <a:schemeClr val="tx1"/>
                </a:solidFill>
                <a:ea typeface="+mn-ea"/>
                <a:cs typeface="+mn-cs"/>
              </a:rPr>
              <a:t>Equipo</a:t>
            </a:r>
            <a:r>
              <a:rPr lang="en-US" sz="2800" dirty="0" smtClean="0">
                <a:solidFill>
                  <a:schemeClr val="tx1"/>
                </a:solidFill>
                <a:ea typeface="+mn-ea"/>
                <a:cs typeface="+mn-cs"/>
              </a:rPr>
              <a:t>: </a:t>
            </a:r>
          </a:p>
          <a:p>
            <a:pPr algn="l" fontAlgn="auto">
              <a:spcAft>
                <a:spcPts val="0"/>
              </a:spcAft>
              <a:buFont typeface="Arial"/>
              <a:buNone/>
              <a:defRPr/>
            </a:pPr>
            <a:r>
              <a:rPr lang="en-US" sz="2800" dirty="0" smtClean="0">
                <a:solidFill>
                  <a:schemeClr val="tx1"/>
                </a:solidFill>
                <a:ea typeface="+mn-ea"/>
                <a:cs typeface="+mn-cs"/>
              </a:rPr>
              <a:t>Eduardo Antonio Ríos Gil </a:t>
            </a:r>
            <a:endParaRPr lang="en-US" sz="2800" dirty="0">
              <a:solidFill>
                <a:schemeClr val="tx1"/>
              </a:solidFill>
              <a:ea typeface="+mn-ea"/>
              <a:cs typeface="+mn-cs"/>
            </a:endParaRPr>
          </a:p>
          <a:p>
            <a:pPr algn="l" fontAlgn="auto">
              <a:spcAft>
                <a:spcPts val="0"/>
              </a:spcAft>
              <a:buFont typeface="Arial"/>
              <a:buNone/>
              <a:defRPr/>
            </a:pPr>
            <a:r>
              <a:rPr lang="en-US" sz="2800" dirty="0" smtClean="0">
                <a:solidFill>
                  <a:schemeClr val="tx1"/>
                </a:solidFill>
                <a:ea typeface="+mn-ea"/>
                <a:cs typeface="+mn-cs"/>
              </a:rPr>
              <a:t>José Daniel Cuadras Ríos</a:t>
            </a:r>
          </a:p>
          <a:p>
            <a:pPr fontAlgn="auto">
              <a:spcAft>
                <a:spcPts val="0"/>
              </a:spcAft>
              <a:buFont typeface="Arial"/>
              <a:buNone/>
              <a:defRPr/>
            </a:pPr>
            <a:endParaRPr lang="en-US" dirty="0">
              <a:solidFill>
                <a:schemeClr val="tx1"/>
              </a:solidFill>
              <a:ea typeface="+mn-ea"/>
              <a:cs typeface="+mn-cs"/>
            </a:endParaRPr>
          </a:p>
        </p:txBody>
      </p:sp>
      <p:sp>
        <p:nvSpPr>
          <p:cNvPr id="4" name="Rectangle 2"/>
          <p:cNvSpPr>
            <a:spLocks noGrp="1" noChangeArrowheads="1"/>
          </p:cNvSpPr>
          <p:nvPr>
            <p:ph type="ctrTitle"/>
          </p:nvPr>
        </p:nvSpPr>
        <p:spPr>
          <a:xfrm>
            <a:off x="1828800" y="348284"/>
            <a:ext cx="7315200" cy="702008"/>
          </a:xfrm>
        </p:spPr>
        <p:txBody>
          <a:bodyPr/>
          <a:lstStyle/>
          <a:p>
            <a:pPr eaLnBrk="1" hangingPunct="1"/>
            <a:r>
              <a:rPr lang="es-MX" altLang="es-MX" dirty="0" smtClean="0"/>
              <a:t>Interruptores de Potencia</a:t>
            </a:r>
            <a:endParaRPr lang="es-ES" altLang="es-MX"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ltLang="es-MX" b="1" dirty="0" smtClean="0">
                <a:latin typeface="Courier" charset="0"/>
                <a:cs typeface="Times New Roman" pitchFamily="18" charset="0"/>
              </a:rPr>
              <a:t>Introducción</a:t>
            </a:r>
            <a:r>
              <a:rPr lang="es-ES" altLang="es-MX" b="1" dirty="0" smtClean="0">
                <a:solidFill>
                  <a:schemeClr val="bg1"/>
                </a:solidFill>
                <a:latin typeface="Courier" charset="0"/>
                <a:cs typeface="Times New Roman" pitchFamily="18" charset="0"/>
              </a:rPr>
              <a:t/>
            </a:r>
            <a:br>
              <a:rPr lang="es-ES" altLang="es-MX" b="1" dirty="0" smtClean="0">
                <a:solidFill>
                  <a:schemeClr val="bg1"/>
                </a:solidFill>
                <a:latin typeface="Courier" charset="0"/>
                <a:cs typeface="Times New Roman" pitchFamily="18" charset="0"/>
              </a:rPr>
            </a:br>
            <a:endParaRPr lang="es-MX" dirty="0"/>
          </a:p>
        </p:txBody>
      </p:sp>
      <p:sp>
        <p:nvSpPr>
          <p:cNvPr id="3" name="2 Marcador de contenido"/>
          <p:cNvSpPr>
            <a:spLocks noGrp="1"/>
          </p:cNvSpPr>
          <p:nvPr>
            <p:ph idx="1"/>
          </p:nvPr>
        </p:nvSpPr>
        <p:spPr/>
        <p:txBody>
          <a:bodyPr/>
          <a:lstStyle/>
          <a:p>
            <a:pPr algn="just"/>
            <a:r>
              <a:rPr lang="es-MX" sz="1800" dirty="0" smtClean="0"/>
              <a:t>Los interruptores que se usaban antiguamente en los circuitos eléctricos eran, generalmente, de accionamiento manual y del tipo seccionador (cuchilla). Con el aumento de las intensidades y de las tensiones requeridas en el sector industrial resultó que el arco que se formaba al abrir el interruptor dañaba o destruía los contactos. Entonces se construyeron interruptores que abrían o cortaban rápidamente los circuitos por medio de un resorte o por la acción de la gravedad, reduciendo así la duración del arco y la magnitud del deterioro del interruptor.</a:t>
            </a:r>
          </a:p>
          <a:p>
            <a:pPr algn="just"/>
            <a:r>
              <a:rPr lang="es-MX" sz="1800" dirty="0" smtClean="0"/>
              <a:t> </a:t>
            </a:r>
            <a:r>
              <a:rPr lang="en-US" altLang="es-MX" sz="1800" dirty="0" smtClean="0">
                <a:cs typeface="Times New Roman" pitchFamily="18" charset="0"/>
              </a:rPr>
              <a:t> </a:t>
            </a:r>
            <a:r>
              <a:rPr lang="en-US" altLang="es-MX" sz="1800" dirty="0" err="1" smtClean="0">
                <a:cs typeface="Times New Roman" pitchFamily="18" charset="0"/>
              </a:rPr>
              <a:t>Colocando</a:t>
            </a:r>
            <a:r>
              <a:rPr lang="en-US" altLang="es-MX" sz="1800" dirty="0" smtClean="0">
                <a:cs typeface="Times New Roman" pitchFamily="18" charset="0"/>
              </a:rPr>
              <a:t> el </a:t>
            </a:r>
            <a:r>
              <a:rPr lang="en-US" altLang="es-MX" sz="1800" dirty="0" err="1" smtClean="0">
                <a:cs typeface="Times New Roman" pitchFamily="18" charset="0"/>
              </a:rPr>
              <a:t>interruptor</a:t>
            </a:r>
            <a:r>
              <a:rPr lang="en-US" altLang="es-MX" sz="1800" dirty="0" smtClean="0">
                <a:cs typeface="Times New Roman" pitchFamily="18" charset="0"/>
              </a:rPr>
              <a:t> </a:t>
            </a:r>
            <a:r>
              <a:rPr lang="en-US" altLang="es-MX" sz="1800" dirty="0" err="1" smtClean="0">
                <a:cs typeface="Times New Roman" pitchFamily="18" charset="0"/>
              </a:rPr>
              <a:t>en</a:t>
            </a:r>
            <a:r>
              <a:rPr lang="en-US" altLang="es-MX" sz="1800" dirty="0" smtClean="0">
                <a:cs typeface="Times New Roman" pitchFamily="18" charset="0"/>
              </a:rPr>
              <a:t> </a:t>
            </a:r>
            <a:r>
              <a:rPr lang="en-US" altLang="es-MX" sz="1800" dirty="0" err="1" smtClean="0">
                <a:cs typeface="Times New Roman" pitchFamily="18" charset="0"/>
              </a:rPr>
              <a:t>posición</a:t>
            </a:r>
            <a:r>
              <a:rPr lang="en-US" altLang="es-MX" sz="1800" dirty="0" smtClean="0">
                <a:cs typeface="Times New Roman" pitchFamily="18" charset="0"/>
              </a:rPr>
              <a:t> vertical, con </a:t>
            </a:r>
            <a:r>
              <a:rPr lang="en-US" altLang="es-MX" sz="1800" dirty="0" err="1" smtClean="0">
                <a:cs typeface="Times New Roman" pitchFamily="18" charset="0"/>
              </a:rPr>
              <a:t>ruptura</a:t>
            </a:r>
            <a:r>
              <a:rPr lang="en-US" altLang="es-MX" sz="1800" dirty="0" smtClean="0">
                <a:cs typeface="Times New Roman" pitchFamily="18" charset="0"/>
              </a:rPr>
              <a:t> horizontal, la </a:t>
            </a:r>
            <a:r>
              <a:rPr lang="en-US" altLang="es-MX" sz="1800" dirty="0" err="1" smtClean="0">
                <a:cs typeface="Times New Roman" pitchFamily="18" charset="0"/>
              </a:rPr>
              <a:t>corriente</a:t>
            </a:r>
            <a:r>
              <a:rPr lang="en-US" altLang="es-MX" sz="1800" dirty="0" smtClean="0">
                <a:cs typeface="Times New Roman" pitchFamily="18" charset="0"/>
              </a:rPr>
              <a:t> de </a:t>
            </a:r>
            <a:r>
              <a:rPr lang="en-US" altLang="es-MX" sz="1800" dirty="0" err="1" smtClean="0">
                <a:cs typeface="Times New Roman" pitchFamily="18" charset="0"/>
              </a:rPr>
              <a:t>aire</a:t>
            </a:r>
            <a:r>
              <a:rPr lang="en-US" altLang="es-MX" sz="1800" dirty="0" smtClean="0">
                <a:cs typeface="Times New Roman" pitchFamily="18" charset="0"/>
              </a:rPr>
              <a:t> </a:t>
            </a:r>
            <a:r>
              <a:rPr lang="en-US" altLang="es-MX" sz="1800" dirty="0" err="1" smtClean="0">
                <a:cs typeface="Times New Roman" pitchFamily="18" charset="0"/>
              </a:rPr>
              <a:t>por</a:t>
            </a:r>
            <a:r>
              <a:rPr lang="en-US" altLang="es-MX" sz="1800" dirty="0" smtClean="0">
                <a:cs typeface="Times New Roman" pitchFamily="18" charset="0"/>
              </a:rPr>
              <a:t> </a:t>
            </a:r>
            <a:r>
              <a:rPr lang="en-US" altLang="es-MX" sz="1800" dirty="0" err="1" smtClean="0">
                <a:cs typeface="Times New Roman" pitchFamily="18" charset="0"/>
              </a:rPr>
              <a:t>convección</a:t>
            </a:r>
            <a:r>
              <a:rPr lang="en-US" altLang="es-MX" sz="1800" dirty="0" smtClean="0">
                <a:cs typeface="Times New Roman" pitchFamily="18" charset="0"/>
              </a:rPr>
              <a:t>, </a:t>
            </a:r>
            <a:r>
              <a:rPr lang="en-US" altLang="es-MX" sz="1800" dirty="0" err="1" smtClean="0">
                <a:cs typeface="Times New Roman" pitchFamily="18" charset="0"/>
              </a:rPr>
              <a:t>debida</a:t>
            </a:r>
            <a:r>
              <a:rPr lang="en-US" altLang="es-MX" sz="1800" dirty="0" smtClean="0">
                <a:cs typeface="Times New Roman" pitchFamily="18" charset="0"/>
              </a:rPr>
              <a:t> al </a:t>
            </a:r>
            <a:r>
              <a:rPr lang="en-US" altLang="es-MX" sz="1800" dirty="0" err="1" smtClean="0">
                <a:cs typeface="Times New Roman" pitchFamily="18" charset="0"/>
              </a:rPr>
              <a:t>calor</a:t>
            </a:r>
            <a:r>
              <a:rPr lang="en-US" altLang="es-MX" sz="1800" dirty="0" smtClean="0">
                <a:cs typeface="Times New Roman" pitchFamily="18" charset="0"/>
              </a:rPr>
              <a:t> del </a:t>
            </a:r>
            <a:r>
              <a:rPr lang="en-US" altLang="es-MX" sz="1800" dirty="0" err="1" smtClean="0">
                <a:cs typeface="Times New Roman" pitchFamily="18" charset="0"/>
              </a:rPr>
              <a:t>arco</a:t>
            </a:r>
            <a:r>
              <a:rPr lang="en-US" altLang="es-MX" sz="1800" dirty="0" smtClean="0">
                <a:cs typeface="Times New Roman" pitchFamily="18" charset="0"/>
              </a:rPr>
              <a:t>, </a:t>
            </a:r>
            <a:r>
              <a:rPr lang="en-US" altLang="es-MX" sz="1800" dirty="0" err="1" smtClean="0">
                <a:cs typeface="Times New Roman" pitchFamily="18" charset="0"/>
              </a:rPr>
              <a:t>tiende</a:t>
            </a:r>
            <a:r>
              <a:rPr lang="en-US" altLang="es-MX" sz="1800" dirty="0" smtClean="0">
                <a:cs typeface="Times New Roman" pitchFamily="18" charset="0"/>
              </a:rPr>
              <a:t> a extender el </a:t>
            </a:r>
            <a:r>
              <a:rPr lang="en-US" altLang="es-MX" sz="1800" dirty="0" err="1" smtClean="0">
                <a:cs typeface="Times New Roman" pitchFamily="18" charset="0"/>
              </a:rPr>
              <a:t>arco</a:t>
            </a:r>
            <a:r>
              <a:rPr lang="en-US" altLang="es-MX" sz="1800" dirty="0" smtClean="0">
                <a:cs typeface="Times New Roman" pitchFamily="18" charset="0"/>
              </a:rPr>
              <a:t> </a:t>
            </a:r>
            <a:r>
              <a:rPr lang="en-US" altLang="es-MX" sz="1800" dirty="0" err="1" smtClean="0">
                <a:cs typeface="Times New Roman" pitchFamily="18" charset="0"/>
              </a:rPr>
              <a:t>hacia</a:t>
            </a:r>
            <a:r>
              <a:rPr lang="en-US" altLang="es-MX" sz="1800" dirty="0" smtClean="0">
                <a:cs typeface="Times New Roman" pitchFamily="18" charset="0"/>
              </a:rPr>
              <a:t> </a:t>
            </a:r>
            <a:r>
              <a:rPr lang="en-US" altLang="es-MX" sz="1800" dirty="0" err="1" smtClean="0">
                <a:cs typeface="Times New Roman" pitchFamily="18" charset="0"/>
              </a:rPr>
              <a:t>arriba</a:t>
            </a:r>
            <a:r>
              <a:rPr lang="en-US" altLang="es-MX" sz="1800" dirty="0" smtClean="0">
                <a:cs typeface="Times New Roman" pitchFamily="18" charset="0"/>
              </a:rPr>
              <a:t>, </a:t>
            </a:r>
            <a:r>
              <a:rPr lang="en-US" altLang="es-MX" sz="1800" dirty="0" err="1" smtClean="0">
                <a:cs typeface="Times New Roman" pitchFamily="18" charset="0"/>
              </a:rPr>
              <a:t>alejándolo</a:t>
            </a:r>
            <a:r>
              <a:rPr lang="en-US" altLang="es-MX" sz="1800" dirty="0" smtClean="0">
                <a:cs typeface="Times New Roman" pitchFamily="18" charset="0"/>
              </a:rPr>
              <a:t> del </a:t>
            </a:r>
            <a:r>
              <a:rPr lang="en-US" altLang="es-MX" sz="1800" dirty="0" err="1" smtClean="0">
                <a:cs typeface="Times New Roman" pitchFamily="18" charset="0"/>
              </a:rPr>
              <a:t>interruptor</a:t>
            </a:r>
            <a:r>
              <a:rPr lang="en-US" altLang="es-MX" sz="1800" dirty="0" smtClean="0">
                <a:cs typeface="Times New Roman" pitchFamily="18" charset="0"/>
              </a:rPr>
              <a:t>; </a:t>
            </a:r>
            <a:r>
              <a:rPr lang="en-US" altLang="es-MX" sz="1800" dirty="0" err="1" smtClean="0">
                <a:cs typeface="Times New Roman" pitchFamily="18" charset="0"/>
              </a:rPr>
              <a:t>así</a:t>
            </a:r>
            <a:r>
              <a:rPr lang="en-US" altLang="es-MX" sz="1800" dirty="0" smtClean="0">
                <a:cs typeface="Times New Roman" pitchFamily="18" charset="0"/>
              </a:rPr>
              <a:t> </a:t>
            </a:r>
            <a:r>
              <a:rPr lang="en-US" altLang="es-MX" sz="1800" dirty="0" err="1" smtClean="0">
                <a:cs typeface="Times New Roman" pitchFamily="18" charset="0"/>
              </a:rPr>
              <a:t>mismo</a:t>
            </a:r>
            <a:r>
              <a:rPr lang="en-US" altLang="es-MX" sz="1800" dirty="0" smtClean="0">
                <a:cs typeface="Times New Roman" pitchFamily="18" charset="0"/>
              </a:rPr>
              <a:t>, la </a:t>
            </a:r>
            <a:r>
              <a:rPr lang="en-US" altLang="es-MX" sz="1800" dirty="0" err="1" smtClean="0">
                <a:cs typeface="Times New Roman" pitchFamily="18" charset="0"/>
              </a:rPr>
              <a:t>acción</a:t>
            </a:r>
            <a:r>
              <a:rPr lang="en-US" altLang="es-MX" sz="1800" dirty="0" smtClean="0">
                <a:cs typeface="Times New Roman" pitchFamily="18" charset="0"/>
              </a:rPr>
              <a:t> </a:t>
            </a:r>
            <a:r>
              <a:rPr lang="en-US" altLang="es-MX" sz="1800" dirty="0" err="1" smtClean="0">
                <a:cs typeface="Times New Roman" pitchFamily="18" charset="0"/>
              </a:rPr>
              <a:t>magnética</a:t>
            </a:r>
            <a:r>
              <a:rPr lang="en-US" altLang="es-MX" sz="1800" dirty="0" smtClean="0">
                <a:cs typeface="Times New Roman" pitchFamily="18" charset="0"/>
              </a:rPr>
              <a:t> de la </a:t>
            </a:r>
            <a:r>
              <a:rPr lang="en-US" altLang="es-MX" sz="1800" dirty="0" err="1" smtClean="0">
                <a:cs typeface="Times New Roman" pitchFamily="18" charset="0"/>
              </a:rPr>
              <a:t>espira</a:t>
            </a:r>
            <a:r>
              <a:rPr lang="en-US" altLang="es-MX" sz="1800" dirty="0" smtClean="0">
                <a:cs typeface="Times New Roman" pitchFamily="18" charset="0"/>
              </a:rPr>
              <a:t> </a:t>
            </a:r>
            <a:r>
              <a:rPr lang="en-US" altLang="es-MX" sz="1800" dirty="0" err="1" smtClean="0">
                <a:cs typeface="Times New Roman" pitchFamily="18" charset="0"/>
              </a:rPr>
              <a:t>formada</a:t>
            </a:r>
            <a:r>
              <a:rPr lang="en-US" altLang="es-MX" sz="1800" dirty="0" smtClean="0">
                <a:cs typeface="Times New Roman" pitchFamily="18" charset="0"/>
              </a:rPr>
              <a:t> </a:t>
            </a:r>
            <a:r>
              <a:rPr lang="en-US" altLang="es-MX" sz="1800" dirty="0" err="1" smtClean="0">
                <a:cs typeface="Times New Roman" pitchFamily="18" charset="0"/>
              </a:rPr>
              <a:t>por</a:t>
            </a:r>
            <a:r>
              <a:rPr lang="en-US" altLang="es-MX" sz="1800" dirty="0" smtClean="0">
                <a:cs typeface="Times New Roman" pitchFamily="18" charset="0"/>
              </a:rPr>
              <a:t> el </a:t>
            </a:r>
            <a:r>
              <a:rPr lang="en-US" altLang="es-MX" sz="1800" dirty="0" err="1" smtClean="0">
                <a:cs typeface="Times New Roman" pitchFamily="18" charset="0"/>
              </a:rPr>
              <a:t>interruptor</a:t>
            </a:r>
            <a:r>
              <a:rPr lang="en-US" altLang="es-MX" sz="1800" dirty="0" smtClean="0">
                <a:cs typeface="Times New Roman" pitchFamily="18" charset="0"/>
              </a:rPr>
              <a:t> y el </a:t>
            </a:r>
            <a:r>
              <a:rPr lang="en-US" altLang="es-MX" sz="1800" dirty="0" err="1" smtClean="0">
                <a:cs typeface="Times New Roman" pitchFamily="18" charset="0"/>
              </a:rPr>
              <a:t>arco</a:t>
            </a:r>
            <a:r>
              <a:rPr lang="en-US" altLang="es-MX" sz="1800" dirty="0" smtClean="0">
                <a:cs typeface="Times New Roman" pitchFamily="18" charset="0"/>
              </a:rPr>
              <a:t> </a:t>
            </a:r>
            <a:r>
              <a:rPr lang="en-US" altLang="es-MX" sz="1800" dirty="0" err="1" smtClean="0">
                <a:cs typeface="Times New Roman" pitchFamily="18" charset="0"/>
              </a:rPr>
              <a:t>tiende</a:t>
            </a:r>
            <a:r>
              <a:rPr lang="en-US" altLang="es-MX" sz="1800" dirty="0" smtClean="0">
                <a:cs typeface="Times New Roman" pitchFamily="18" charset="0"/>
              </a:rPr>
              <a:t> a </a:t>
            </a:r>
            <a:r>
              <a:rPr lang="en-US" altLang="es-MX" sz="1800" dirty="0" err="1" smtClean="0">
                <a:cs typeface="Times New Roman" pitchFamily="18" charset="0"/>
              </a:rPr>
              <a:t>aumentar</a:t>
            </a:r>
            <a:r>
              <a:rPr lang="en-US" altLang="es-MX" sz="1800" dirty="0" smtClean="0">
                <a:cs typeface="Times New Roman" pitchFamily="18" charset="0"/>
              </a:rPr>
              <a:t> la </a:t>
            </a:r>
            <a:r>
              <a:rPr lang="en-US" altLang="es-MX" sz="1800" dirty="0" err="1" smtClean="0">
                <a:cs typeface="Times New Roman" pitchFamily="18" charset="0"/>
              </a:rPr>
              <a:t>longitud</a:t>
            </a:r>
            <a:r>
              <a:rPr lang="en-US" altLang="es-MX" sz="1800" dirty="0" smtClean="0">
                <a:cs typeface="Times New Roman" pitchFamily="18" charset="0"/>
              </a:rPr>
              <a:t> del </a:t>
            </a:r>
            <a:r>
              <a:rPr lang="en-US" altLang="es-MX" sz="1800" dirty="0" err="1" smtClean="0">
                <a:cs typeface="Times New Roman" pitchFamily="18" charset="0"/>
              </a:rPr>
              <a:t>arco</a:t>
            </a:r>
            <a:r>
              <a:rPr lang="en-US" altLang="es-MX" sz="1800" dirty="0" smtClean="0">
                <a:cs typeface="Times New Roman" pitchFamily="18" charset="0"/>
              </a:rPr>
              <a:t> </a:t>
            </a:r>
            <a:r>
              <a:rPr lang="en-US" altLang="es-MX" sz="1800" dirty="0" err="1" smtClean="0">
                <a:cs typeface="Times New Roman" pitchFamily="18" charset="0"/>
              </a:rPr>
              <a:t>extinguiéndolo</a:t>
            </a:r>
            <a:r>
              <a:rPr lang="en-US" altLang="es-MX" sz="1800" dirty="0" smtClean="0">
                <a:cs typeface="Times New Roman" pitchFamily="18" charset="0"/>
              </a:rPr>
              <a:t>.</a:t>
            </a:r>
            <a:r>
              <a:rPr lang="es-ES" altLang="es-MX" sz="1800" dirty="0" smtClean="0"/>
              <a:t> </a:t>
            </a:r>
            <a:endParaRPr lang="es-MX" sz="1800" dirty="0" smtClean="0"/>
          </a:p>
          <a:p>
            <a:endParaRPr lang="es-MX" dirty="0"/>
          </a:p>
        </p:txBody>
      </p:sp>
    </p:spTree>
    <p:extLst>
      <p:ext uri="{BB962C8B-B14F-4D97-AF65-F5344CB8AC3E}">
        <p14:creationId xmlns:p14="http://schemas.microsoft.com/office/powerpoint/2010/main" val="4103294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12717"/>
          </a:xfrm>
        </p:spPr>
        <p:txBody>
          <a:bodyPr/>
          <a:lstStyle/>
          <a:p>
            <a:pPr algn="r"/>
            <a:r>
              <a:rPr lang="es-ES" altLang="es-MX" sz="2800" b="1" dirty="0" smtClean="0">
                <a:latin typeface="Courier" charset="0"/>
                <a:cs typeface="Times New Roman" pitchFamily="18" charset="0"/>
              </a:rPr>
              <a:t>Teoría del Interruptor de Potencia</a:t>
            </a:r>
            <a:endParaRPr lang="es-MX" sz="2800" dirty="0"/>
          </a:p>
        </p:txBody>
      </p:sp>
      <p:sp>
        <p:nvSpPr>
          <p:cNvPr id="3" name="2 Marcador de contenido"/>
          <p:cNvSpPr>
            <a:spLocks noGrp="1"/>
          </p:cNvSpPr>
          <p:nvPr>
            <p:ph idx="1"/>
          </p:nvPr>
        </p:nvSpPr>
        <p:spPr>
          <a:xfrm>
            <a:off x="457200" y="1460310"/>
            <a:ext cx="8229600" cy="4665853"/>
          </a:xfrm>
        </p:spPr>
        <p:txBody>
          <a:bodyPr/>
          <a:lstStyle/>
          <a:p>
            <a:pPr algn="just"/>
            <a:r>
              <a:rPr lang="es-ES" altLang="es-MX" sz="2000" dirty="0" smtClean="0">
                <a:latin typeface="Courier" charset="0"/>
                <a:cs typeface="Times New Roman" pitchFamily="18" charset="0"/>
              </a:rPr>
              <a:t>El interruptor de potencia es un dispositivo electromecánico cuya función principal es la de conectar y desconectar circuitos eléctricos bajo condiciones normales o de falla. Adicionalmente se debe considerar que los interruptores deben tener también la capacidad de efectuar recierres, cuando sea una función requerida por el sistema.</a:t>
            </a:r>
            <a:endParaRPr lang="es-MX" sz="2000"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859" y="3620705"/>
            <a:ext cx="3746311" cy="210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862" y="3620705"/>
            <a:ext cx="1864997" cy="210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228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sz="4000" dirty="0" smtClean="0"/>
              <a:t>Tareas Fundamentales de los Interruptores de Potencia</a:t>
            </a:r>
            <a:endParaRPr lang="es-MX" sz="4000" dirty="0"/>
          </a:p>
        </p:txBody>
      </p:sp>
      <p:sp>
        <p:nvSpPr>
          <p:cNvPr id="3" name="2 Marcador de contenido"/>
          <p:cNvSpPr>
            <a:spLocks noGrp="1"/>
          </p:cNvSpPr>
          <p:nvPr>
            <p:ph idx="1"/>
          </p:nvPr>
        </p:nvSpPr>
        <p:spPr/>
        <p:txBody>
          <a:bodyPr/>
          <a:lstStyle/>
          <a:p>
            <a:pPr marL="0" indent="0" algn="just">
              <a:buNone/>
            </a:pPr>
            <a:r>
              <a:rPr lang="es-MX" sz="2000" dirty="0" smtClean="0"/>
              <a:t>Se requiere que cualquier interruptor de potencia, sin tomar en cuenta su aplicación particular, efectúe cuatro operaciones fundamentales:</a:t>
            </a:r>
          </a:p>
          <a:p>
            <a:pPr algn="just"/>
            <a:r>
              <a:rPr lang="es-MX" sz="2000" dirty="0" smtClean="0"/>
              <a:t>Cerrado, debe ser un conductor ideal.</a:t>
            </a:r>
          </a:p>
          <a:p>
            <a:pPr algn="just"/>
            <a:r>
              <a:rPr lang="es-MX" sz="2000" dirty="0" smtClean="0"/>
              <a:t>Abierto, debe ser un aislador ideal.</a:t>
            </a:r>
          </a:p>
          <a:p>
            <a:pPr algn="just"/>
            <a:r>
              <a:rPr lang="es-MX" sz="2000" dirty="0" smtClean="0"/>
              <a:t>Cerrado, debe ser capaz de interrumpir la corriente a que fue diseñado, rápidamente y en cualquier instante, sin producir sobre voltajes peligrosos.</a:t>
            </a:r>
          </a:p>
          <a:p>
            <a:pPr algn="just"/>
            <a:r>
              <a:rPr lang="es-MX" sz="2000" dirty="0" smtClean="0"/>
              <a:t>Abierto, debe ser capaz de cerrar rápidamente y en cualquier instante, bajo corrientes de falla, sin soldarse los contactos por las altas temperaturas.</a:t>
            </a:r>
          </a:p>
          <a:p>
            <a:endParaRPr lang="es-MX" dirty="0"/>
          </a:p>
        </p:txBody>
      </p:sp>
    </p:spTree>
    <p:extLst>
      <p:ext uri="{BB962C8B-B14F-4D97-AF65-F5344CB8AC3E}">
        <p14:creationId xmlns:p14="http://schemas.microsoft.com/office/powerpoint/2010/main" val="1483558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ES" altLang="es-MX" b="1" dirty="0" smtClean="0">
                <a:solidFill>
                  <a:schemeClr val="bg1"/>
                </a:solidFill>
                <a:latin typeface="Courier" charset="0"/>
                <a:cs typeface="Times New Roman" pitchFamily="18" charset="0"/>
              </a:rPr>
              <a:t> </a:t>
            </a:r>
            <a:r>
              <a:rPr lang="es-ES" altLang="es-MX" b="1" dirty="0" smtClean="0">
                <a:latin typeface="Courier" charset="0"/>
                <a:cs typeface="Times New Roman" pitchFamily="18" charset="0"/>
              </a:rPr>
              <a:t>Principio de Operación</a:t>
            </a:r>
            <a:endParaRPr lang="es-MX" dirty="0"/>
          </a:p>
        </p:txBody>
      </p:sp>
      <mc:AlternateContent xmlns:mc="http://schemas.openxmlformats.org/markup-compatibility/2006">
        <mc:Choice xmlns:a14="http://schemas.microsoft.com/office/drawing/2010/main" Requires="a14">
          <p:sp>
            <p:nvSpPr>
              <p:cNvPr id="3" name="2 Marcador de contenido"/>
              <p:cNvSpPr>
                <a:spLocks noGrp="1"/>
              </p:cNvSpPr>
              <p:nvPr>
                <p:ph idx="1"/>
              </p:nvPr>
            </p:nvSpPr>
            <p:spPr/>
            <p:txBody>
              <a:bodyPr/>
              <a:lstStyle/>
              <a:p>
                <a:pPr algn="just"/>
                <a:r>
                  <a:rPr lang="es-MX" sz="2000" dirty="0" smtClean="0"/>
                  <a:t>De acuerdo con la secuencia de operación de un interruptor, la operación de cierre y apertura se realiza por medios mecánicos, que los mantiene unidos bajo presión, haciendo posible el flujo de la corriente eléctrica de un punto hacia otro. La interrupción de un circuito eléctrico comprende de dos pasos. El primero consiste en intercalar un entre hierro con un conductor gaseoso a la trayectoria metálica original.</a:t>
                </a:r>
              </a:p>
              <a:p>
                <a:pPr algn="just"/>
                <a:r>
                  <a:rPr lang="es-MX" sz="2000" dirty="0" smtClean="0"/>
                  <a:t> El segundo consiste en eliminar la habilidad de conducción de la corriente en esta sección gaseosa. El principio fundamental de este proceso, es la rápida conversión de una sección conductora predeterminada del circuito en una sección que no permita el flujo de la corriente. Esto es posible ya que el conductor gaseoso, también conocido como plasma del arco, es la única sustancia capaz de cambiar de un buen conductor (10MHO/CM), a un aislador confiable (</a:t>
                </a:r>
                <a14:m>
                  <m:oMath xmlns:m="http://schemas.openxmlformats.org/officeDocument/2006/math">
                    <m:sSup>
                      <m:sSupPr>
                        <m:ctrlPr>
                          <a:rPr lang="es-MX" sz="2000" i="1" smtClean="0">
                            <a:latin typeface="Cambria Math"/>
                          </a:rPr>
                        </m:ctrlPr>
                      </m:sSupPr>
                      <m:e>
                        <m:r>
                          <m:rPr>
                            <m:nor/>
                          </m:rPr>
                          <a:rPr lang="es-MX" sz="2000" dirty="0" smtClean="0"/>
                          <m:t>10</m:t>
                        </m:r>
                      </m:e>
                      <m:sup>
                        <m:r>
                          <a:rPr lang="es-MX" sz="2000" b="0" i="1" smtClean="0">
                            <a:latin typeface="Cambria Math"/>
                          </a:rPr>
                          <m:t>12</m:t>
                        </m:r>
                      </m:sup>
                    </m:sSup>
                  </m:oMath>
                </a14:m>
                <a:r>
                  <a:rPr lang="es-MX" sz="2000" dirty="0" smtClean="0"/>
                  <a:t>OHM/CM), solamente con variar su temperatura con un factor de diez, (10000 a 1000  </a:t>
                </a:r>
                <a14:m>
                  <m:oMath xmlns:m="http://schemas.openxmlformats.org/officeDocument/2006/math">
                    <m:sSup>
                      <m:sSupPr>
                        <m:ctrlPr>
                          <a:rPr lang="es-MX" sz="2000" i="1" smtClean="0">
                            <a:latin typeface="Cambria Math"/>
                          </a:rPr>
                        </m:ctrlPr>
                      </m:sSupPr>
                      <m:e>
                        <m:r>
                          <a:rPr lang="es-MX" sz="2000" b="0" i="1" smtClean="0">
                            <a:latin typeface="Cambria Math"/>
                          </a:rPr>
                          <m:t>°</m:t>
                        </m:r>
                        <m:r>
                          <a:rPr lang="es-MX" sz="2000" b="0" i="1" smtClean="0">
                            <a:latin typeface="Cambria Math"/>
                          </a:rPr>
                          <m:t>𝐾</m:t>
                        </m:r>
                      </m:e>
                      <m:sup/>
                    </m:sSup>
                  </m:oMath>
                </a14:m>
                <a:r>
                  <a:rPr lang="es-MX" sz="2000" dirty="0" smtClean="0"/>
                  <a:t>).</a:t>
                </a:r>
                <a:endParaRPr lang="es-MX" sz="2000" dirty="0"/>
              </a:p>
            </p:txBody>
          </p:sp>
        </mc:Choice>
        <mc:Fallback>
          <p:sp>
            <p:nvSpPr>
              <p:cNvPr id="3" name="2 Marcador de contenido"/>
              <p:cNvSpPr>
                <a:spLocks noGrp="1" noRot="1" noChangeAspect="1" noMove="1" noResize="1" noEditPoints="1" noAdjustHandles="1" noChangeArrowheads="1" noChangeShapeType="1" noTextEdit="1"/>
              </p:cNvSpPr>
              <p:nvPr>
                <p:ph idx="1"/>
              </p:nvPr>
            </p:nvSpPr>
            <p:spPr>
              <a:blipFill rotWithShape="1">
                <a:blip r:embed="rId2"/>
                <a:stretch>
                  <a:fillRect l="-593" t="-674" r="-741" b="-943"/>
                </a:stretch>
              </a:blipFill>
            </p:spPr>
            <p:txBody>
              <a:bodyPr/>
              <a:lstStyle/>
              <a:p>
                <a:r>
                  <a:rPr lang="es-MX">
                    <a:noFill/>
                  </a:rPr>
                  <a:t> </a:t>
                </a:r>
              </a:p>
            </p:txBody>
          </p:sp>
        </mc:Fallback>
      </mc:AlternateContent>
    </p:spTree>
    <p:extLst>
      <p:ext uri="{BB962C8B-B14F-4D97-AF65-F5344CB8AC3E}">
        <p14:creationId xmlns:p14="http://schemas.microsoft.com/office/powerpoint/2010/main" val="3682263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ES" altLang="es-MX" b="1" dirty="0" smtClean="0">
                <a:latin typeface="Courier" charset="0"/>
                <a:cs typeface="Times New Roman" pitchFamily="18" charset="0"/>
              </a:rPr>
              <a:t>Proceso de Cierre</a:t>
            </a:r>
            <a:endParaRPr lang="es-MX" dirty="0"/>
          </a:p>
        </p:txBody>
      </p:sp>
      <p:sp>
        <p:nvSpPr>
          <p:cNvPr id="3" name="2 Marcador de contenido"/>
          <p:cNvSpPr>
            <a:spLocks noGrp="1"/>
          </p:cNvSpPr>
          <p:nvPr>
            <p:ph idx="1"/>
          </p:nvPr>
        </p:nvSpPr>
        <p:spPr/>
        <p:txBody>
          <a:bodyPr/>
          <a:lstStyle/>
          <a:p>
            <a:pPr algn="just"/>
            <a:r>
              <a:rPr lang="es-MX" sz="2000" dirty="0" smtClean="0"/>
              <a:t>Los interruptores no solo deben interrumpir, también deben cerrar el circuito. Esto puede ocasionar ciertos problemas, particularmente si el interruptor cierra sobre un corto circuito. Cuando el interruptor está abierto, aparece en sus terminales la tensión del sistema, a esta tensión se le denomina tensión de cierre.</a:t>
            </a:r>
          </a:p>
          <a:p>
            <a:pPr algn="just"/>
            <a:r>
              <a:rPr lang="es-MX" sz="2000" dirty="0" smtClean="0"/>
              <a:t>      Al valor de cresta mayor de la corriente que fluye al cerrar el interruptor se le llama corriente de cierre. La potencia de cierre es el producto de la tensión de cierre por la corriente de cierre.</a:t>
            </a:r>
          </a:p>
          <a:p>
            <a:pPr algn="just"/>
            <a:r>
              <a:rPr lang="es-MX" sz="2000" dirty="0" smtClean="0"/>
              <a:t>     El tiempo de cierre de un interruptor, es el que transcurre desde el momento de energizarse la bobina de cierre hasta la conexión metálica de los contactos principales. Durante el cierre, existen esfuerzos eléctricos entre los contactos a medida que estos se acercan, de manera que algunas veces pueden establecerse arcos de pre-encendido, ocasionando un desgaste adicional en el material de los contactos principales.</a:t>
            </a:r>
          </a:p>
          <a:p>
            <a:endParaRPr lang="es-MX" sz="2000" dirty="0"/>
          </a:p>
        </p:txBody>
      </p:sp>
    </p:spTree>
    <p:extLst>
      <p:ext uri="{BB962C8B-B14F-4D97-AF65-F5344CB8AC3E}">
        <p14:creationId xmlns:p14="http://schemas.microsoft.com/office/powerpoint/2010/main" val="2954688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ES" altLang="es-MX" b="1" dirty="0" smtClean="0">
                <a:latin typeface="Courier" charset="0"/>
                <a:cs typeface="Times New Roman" pitchFamily="18" charset="0"/>
              </a:rPr>
              <a:t>Proceso de Apertura</a:t>
            </a:r>
            <a:endParaRPr lang="es-MX" dirty="0"/>
          </a:p>
        </p:txBody>
      </p:sp>
      <p:sp>
        <p:nvSpPr>
          <p:cNvPr id="3" name="2 Marcador de contenido"/>
          <p:cNvSpPr>
            <a:spLocks noGrp="1"/>
          </p:cNvSpPr>
          <p:nvPr>
            <p:ph idx="1"/>
          </p:nvPr>
        </p:nvSpPr>
        <p:spPr/>
        <p:txBody>
          <a:bodyPr/>
          <a:lstStyle/>
          <a:p>
            <a:pPr algn="just"/>
            <a:r>
              <a:rPr lang="es-MX" sz="2000" dirty="0" smtClean="0"/>
              <a:t>Si estando cerrado el interruptor se desea interrumpir el circuito, se libera el mecanismo de apertura el cual permite que los contactos principales se separen con cierta velocidad. El tiempo de interrupción está dado desde el momento en que se energiza la bobina de apertura hasta la extinción del arco eléctrico. Este tiempo consta de dos partes: El tiempo propio desde la energización de la bobina de apertura hasta la separación metálica de los contactos y el tiempo de arqueo. </a:t>
            </a:r>
            <a:endParaRPr lang="es-MX" sz="2000" dirty="0"/>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6097" y="3843372"/>
            <a:ext cx="5491164" cy="2147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8699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altLang="es-MX" sz="4000" dirty="0" smtClean="0"/>
              <a:t>Métodos de extinción del arco eléctrico</a:t>
            </a:r>
            <a:endParaRPr lang="es-MX" sz="4000" dirty="0"/>
          </a:p>
        </p:txBody>
      </p:sp>
      <p:sp>
        <p:nvSpPr>
          <p:cNvPr id="3" name="2 Marcador de contenido"/>
          <p:cNvSpPr>
            <a:spLocks noGrp="1"/>
          </p:cNvSpPr>
          <p:nvPr>
            <p:ph idx="1"/>
          </p:nvPr>
        </p:nvSpPr>
        <p:spPr>
          <a:xfrm>
            <a:off x="457200" y="1475641"/>
            <a:ext cx="8229600" cy="4679499"/>
          </a:xfrm>
        </p:spPr>
        <p:txBody>
          <a:bodyPr/>
          <a:lstStyle/>
          <a:p>
            <a:pPr marL="0" indent="0" algn="just">
              <a:buNone/>
            </a:pPr>
            <a:r>
              <a:rPr lang="es-MX" sz="2000" dirty="0" smtClean="0"/>
              <a:t>El elemento más significativo que distingue las diversas técnicas de interrupción es por lo tanto, el medio de extinción del arco. El medio de extinción es aquel elemento del interruptor donde se desarrolla la dinámica del arco eléctrico, que se presenta al separarse mecánicamente los contacto. Básicamente existen cuatro formas de extinción del arco eléctrico:</a:t>
            </a:r>
          </a:p>
          <a:p>
            <a:pPr algn="just"/>
            <a:r>
              <a:rPr lang="es-MX" sz="2000" dirty="0" smtClean="0"/>
              <a:t> a) Alargamiento y enfriamiento del arco, aumentando gradualmente su resistencia, sin utilizar energía externa, lo que reduce el valor de la corriente hasta que el arco se extingue.</a:t>
            </a:r>
          </a:p>
          <a:p>
            <a:pPr algn="just"/>
            <a:r>
              <a:rPr lang="es-MX" sz="2000" dirty="0" smtClean="0"/>
              <a:t>b) Aprovechamiento de la energía desprendida por el arco eléctrico para apagarlo.</a:t>
            </a:r>
          </a:p>
          <a:p>
            <a:pPr algn="just"/>
            <a:r>
              <a:rPr lang="es-MX" sz="2000" dirty="0" smtClean="0"/>
              <a:t>c) Utilización de energía exterior para soplar y apagar el arco.</a:t>
            </a:r>
          </a:p>
          <a:p>
            <a:pPr algn="just"/>
            <a:r>
              <a:rPr lang="es-MX" sz="2000" dirty="0" smtClean="0"/>
              <a:t>d) Utilización del vacío, en donde los contactos se dosifican con un vapor metálico que forma un arco controlable.</a:t>
            </a:r>
          </a:p>
          <a:p>
            <a:pPr marL="0" indent="0">
              <a:buNone/>
            </a:pPr>
            <a:r>
              <a:rPr lang="en-US" altLang="es-MX" sz="1600" i="1" dirty="0" err="1" smtClean="0">
                <a:cs typeface="Times New Roman" pitchFamily="18" charset="0"/>
              </a:rPr>
              <a:t>Estas</a:t>
            </a:r>
            <a:r>
              <a:rPr lang="en-US" altLang="es-MX" sz="1600" i="1" dirty="0" smtClean="0">
                <a:cs typeface="Times New Roman" pitchFamily="18" charset="0"/>
              </a:rPr>
              <a:t> </a:t>
            </a:r>
            <a:r>
              <a:rPr lang="en-US" altLang="es-MX" sz="1600" i="1" dirty="0" err="1" smtClean="0">
                <a:cs typeface="Times New Roman" pitchFamily="18" charset="0"/>
              </a:rPr>
              <a:t>cuatro</a:t>
            </a:r>
            <a:r>
              <a:rPr lang="en-US" altLang="es-MX" sz="1600" i="1" dirty="0" smtClean="0">
                <a:cs typeface="Times New Roman" pitchFamily="18" charset="0"/>
              </a:rPr>
              <a:t> </a:t>
            </a:r>
            <a:r>
              <a:rPr lang="en-US" altLang="es-MX" sz="1600" i="1" dirty="0" err="1" smtClean="0">
                <a:cs typeface="Times New Roman" pitchFamily="18" charset="0"/>
              </a:rPr>
              <a:t>formas</a:t>
            </a:r>
            <a:r>
              <a:rPr lang="en-US" altLang="es-MX" sz="1600" i="1" dirty="0" smtClean="0">
                <a:cs typeface="Times New Roman" pitchFamily="18" charset="0"/>
              </a:rPr>
              <a:t> </a:t>
            </a:r>
            <a:r>
              <a:rPr lang="en-US" altLang="es-MX" sz="1600" i="1" dirty="0" err="1" smtClean="0">
                <a:cs typeface="Times New Roman" pitchFamily="18" charset="0"/>
              </a:rPr>
              <a:t>básicas</a:t>
            </a:r>
            <a:r>
              <a:rPr lang="en-US" altLang="es-MX" sz="1600" i="1" dirty="0" smtClean="0">
                <a:cs typeface="Times New Roman" pitchFamily="18" charset="0"/>
              </a:rPr>
              <a:t> se </a:t>
            </a:r>
            <a:r>
              <a:rPr lang="en-US" altLang="es-MX" sz="1600" i="1" dirty="0" err="1" smtClean="0">
                <a:cs typeface="Times New Roman" pitchFamily="18" charset="0"/>
              </a:rPr>
              <a:t>presentan</a:t>
            </a:r>
            <a:r>
              <a:rPr lang="en-US" altLang="es-MX" sz="1600" i="1" dirty="0" smtClean="0">
                <a:cs typeface="Times New Roman" pitchFamily="18" charset="0"/>
              </a:rPr>
              <a:t> </a:t>
            </a:r>
            <a:r>
              <a:rPr lang="en-US" altLang="es-MX" sz="1600" i="1" dirty="0" err="1" smtClean="0">
                <a:cs typeface="Times New Roman" pitchFamily="18" charset="0"/>
              </a:rPr>
              <a:t>en</a:t>
            </a:r>
            <a:r>
              <a:rPr lang="en-US" altLang="es-MX" sz="1600" i="1" dirty="0" smtClean="0">
                <a:cs typeface="Times New Roman" pitchFamily="18" charset="0"/>
              </a:rPr>
              <a:t> </a:t>
            </a:r>
            <a:r>
              <a:rPr lang="en-US" altLang="es-MX" sz="1600" i="1" dirty="0" err="1" smtClean="0">
                <a:cs typeface="Times New Roman" pitchFamily="18" charset="0"/>
              </a:rPr>
              <a:t>diferentes</a:t>
            </a:r>
            <a:r>
              <a:rPr lang="en-US" altLang="es-MX" sz="1600" i="1" dirty="0" smtClean="0">
                <a:cs typeface="Times New Roman" pitchFamily="18" charset="0"/>
              </a:rPr>
              <a:t> </a:t>
            </a:r>
            <a:r>
              <a:rPr lang="en-US" altLang="es-MX" sz="1600" i="1" dirty="0" err="1" smtClean="0">
                <a:cs typeface="Times New Roman" pitchFamily="18" charset="0"/>
              </a:rPr>
              <a:t>medios</a:t>
            </a:r>
            <a:r>
              <a:rPr lang="en-US" altLang="es-MX" sz="1600" i="1" dirty="0" smtClean="0">
                <a:cs typeface="Times New Roman" pitchFamily="18" charset="0"/>
              </a:rPr>
              <a:t> de </a:t>
            </a:r>
            <a:r>
              <a:rPr lang="en-US" altLang="es-MX" sz="1600" i="1" dirty="0" err="1" smtClean="0">
                <a:cs typeface="Times New Roman" pitchFamily="18" charset="0"/>
              </a:rPr>
              <a:t>extinción</a:t>
            </a:r>
            <a:r>
              <a:rPr lang="en-US" altLang="es-MX" sz="1600" i="1" dirty="0" smtClean="0">
                <a:cs typeface="Times New Roman" pitchFamily="18" charset="0"/>
              </a:rPr>
              <a:t>.</a:t>
            </a:r>
            <a:r>
              <a:rPr lang="es-ES" altLang="es-MX" sz="1100" i="1" dirty="0" smtClean="0"/>
              <a:t> </a:t>
            </a:r>
            <a:endParaRPr lang="es-ES" altLang="es-MX" sz="1600" i="1" dirty="0" smtClean="0"/>
          </a:p>
          <a:p>
            <a:pPr marL="0" indent="0">
              <a:buNone/>
            </a:pPr>
            <a:endParaRPr lang="es-MX" dirty="0"/>
          </a:p>
        </p:txBody>
      </p:sp>
    </p:spTree>
    <p:extLst>
      <p:ext uri="{BB962C8B-B14F-4D97-AF65-F5344CB8AC3E}">
        <p14:creationId xmlns:p14="http://schemas.microsoft.com/office/powerpoint/2010/main" val="557558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sz="3800" dirty="0" smtClean="0"/>
              <a:t>Los Interruptores de Potencia se Clasifican de acuerdo:</a:t>
            </a:r>
            <a:endParaRPr lang="es-MX" sz="3800" dirty="0"/>
          </a:p>
        </p:txBody>
      </p:sp>
      <p:sp>
        <p:nvSpPr>
          <p:cNvPr id="3" name="2 Marcador de contenido"/>
          <p:cNvSpPr>
            <a:spLocks noGrp="1"/>
          </p:cNvSpPr>
          <p:nvPr>
            <p:ph idx="1"/>
          </p:nvPr>
        </p:nvSpPr>
        <p:spPr/>
        <p:txBody>
          <a:bodyPr/>
          <a:lstStyle/>
          <a:p>
            <a:r>
              <a:rPr lang="es-MX" dirty="0" smtClean="0"/>
              <a:t>Su Medio de Extinción.</a:t>
            </a:r>
          </a:p>
          <a:p>
            <a:r>
              <a:rPr lang="es-MX" dirty="0" smtClean="0"/>
              <a:t>El Tipo de Mecanismo. </a:t>
            </a:r>
          </a:p>
          <a:p>
            <a:r>
              <a:rPr lang="es-MX" dirty="0" smtClean="0"/>
              <a:t>Por la Ubicación de las Cámaras.</a:t>
            </a:r>
          </a:p>
          <a:p>
            <a:endParaRPr lang="es-MX" dirty="0"/>
          </a:p>
        </p:txBody>
      </p:sp>
    </p:spTree>
    <p:extLst>
      <p:ext uri="{BB962C8B-B14F-4D97-AF65-F5344CB8AC3E}">
        <p14:creationId xmlns:p14="http://schemas.microsoft.com/office/powerpoint/2010/main" val="3420126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44478"/>
          </a:xfrm>
        </p:spPr>
        <p:txBody>
          <a:bodyPr/>
          <a:lstStyle/>
          <a:p>
            <a:pPr algn="r"/>
            <a:r>
              <a:rPr lang="es-MX" altLang="es-MX" sz="2800" dirty="0" smtClean="0"/>
              <a:t>Clasificación por su medio de extinción</a:t>
            </a:r>
            <a:endParaRPr lang="es-MX" sz="2800" dirty="0"/>
          </a:p>
        </p:txBody>
      </p:sp>
      <p:sp>
        <p:nvSpPr>
          <p:cNvPr id="3" name="2 Marcador de contenido"/>
          <p:cNvSpPr>
            <a:spLocks noGrp="1"/>
          </p:cNvSpPr>
          <p:nvPr>
            <p:ph idx="1"/>
          </p:nvPr>
        </p:nvSpPr>
        <p:spPr>
          <a:xfrm>
            <a:off x="457200" y="1119116"/>
            <a:ext cx="8229600" cy="5007047"/>
          </a:xfrm>
        </p:spPr>
        <p:txBody>
          <a:bodyPr/>
          <a:lstStyle/>
          <a:p>
            <a:pPr algn="just"/>
            <a:r>
              <a:rPr lang="es-MX" sz="2000" b="1" dirty="0" smtClean="0"/>
              <a:t>Interruptores en Aceite. </a:t>
            </a:r>
            <a:r>
              <a:rPr lang="es-MX" sz="2000" dirty="0" smtClean="0"/>
              <a:t>La energía  del arco se disipa rompiendo las moléculas de aceite.</a:t>
            </a:r>
          </a:p>
          <a:p>
            <a:pPr marL="457200" indent="-457200" algn="just">
              <a:buFont typeface="+mj-lt"/>
              <a:buAutoNum type="arabicPeriod"/>
            </a:pPr>
            <a:r>
              <a:rPr lang="es-MX" sz="2000" dirty="0" smtClean="0"/>
              <a:t>Simples.</a:t>
            </a:r>
          </a:p>
          <a:p>
            <a:pPr marL="457200" indent="-457200" algn="just">
              <a:buFont typeface="+mj-lt"/>
              <a:buAutoNum type="arabicPeriod"/>
            </a:pPr>
            <a:r>
              <a:rPr lang="es-MX" sz="2000" dirty="0" smtClean="0"/>
              <a:t>Con cámara de extinción. </a:t>
            </a:r>
          </a:p>
          <a:p>
            <a:pPr marL="457200" indent="-457200" algn="just">
              <a:buFont typeface="+mj-lt"/>
              <a:buAutoNum type="arabicPeriod"/>
            </a:pPr>
            <a:r>
              <a:rPr lang="es-MX" sz="2000" dirty="0" smtClean="0"/>
              <a:t>Pequeño volumen de aceite.</a:t>
            </a:r>
          </a:p>
          <a:p>
            <a:pPr algn="just"/>
            <a:r>
              <a:rPr lang="es-MX" sz="2000" b="1" dirty="0" smtClean="0"/>
              <a:t>Soplo de aire. </a:t>
            </a:r>
            <a:r>
              <a:rPr lang="es-MX" sz="2000" dirty="0" smtClean="0"/>
              <a:t>La energía del arco eléctrico se disipa inyectándole una fuerte presión de aire comprimido.</a:t>
            </a:r>
          </a:p>
          <a:p>
            <a:pPr algn="just"/>
            <a:r>
              <a:rPr lang="es-MX" sz="2000" b="1" dirty="0" smtClean="0"/>
              <a:t>Hexafluoruro de azufre. </a:t>
            </a:r>
            <a:r>
              <a:rPr lang="es-MX" sz="2000" dirty="0" smtClean="0"/>
              <a:t>La energía de arco se disipa en el gas SF6. </a:t>
            </a:r>
          </a:p>
          <a:p>
            <a:pPr algn="just"/>
            <a:r>
              <a:rPr lang="es-MX" sz="2000" b="1" dirty="0" smtClean="0"/>
              <a:t>Vacío. </a:t>
            </a:r>
            <a:r>
              <a:rPr lang="es-MX" sz="2000" dirty="0" smtClean="0"/>
              <a:t>Utiliza como medio de extinción vacío en el cual no se puede engendrar plasma debido a la ausencia de los átomos que se requieren para la ionización.</a:t>
            </a:r>
          </a:p>
          <a:p>
            <a:endParaRPr lang="es-MX" dirty="0"/>
          </a:p>
        </p:txBody>
      </p:sp>
    </p:spTree>
    <p:extLst>
      <p:ext uri="{BB962C8B-B14F-4D97-AF65-F5344CB8AC3E}">
        <p14:creationId xmlns:p14="http://schemas.microsoft.com/office/powerpoint/2010/main" val="4336563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20118" y="274638"/>
            <a:ext cx="6366681" cy="1143000"/>
          </a:xfrm>
        </p:spPr>
        <p:txBody>
          <a:bodyPr/>
          <a:lstStyle/>
          <a:p>
            <a:pPr algn="r"/>
            <a:r>
              <a:rPr lang="es-MX" altLang="es-MX" sz="2800" dirty="0" smtClean="0"/>
              <a:t>Interruptor de Potencia de Gran Volumen de Aceite de 69kvs </a:t>
            </a:r>
            <a:endParaRPr lang="es-MX" sz="2800"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47936" y="1417638"/>
            <a:ext cx="544812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1315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64474" y="274638"/>
            <a:ext cx="6322326" cy="1143000"/>
          </a:xfrm>
        </p:spPr>
        <p:txBody>
          <a:bodyPr/>
          <a:lstStyle/>
          <a:p>
            <a:pPr algn="r"/>
            <a:r>
              <a:rPr lang="es-MX" sz="2400" dirty="0" smtClean="0"/>
              <a:t>Interruptor de Potencia marca Siemens Tipo 3AQ1, 245 </a:t>
            </a:r>
            <a:r>
              <a:rPr lang="es-MX" sz="2400" dirty="0" err="1" smtClean="0"/>
              <a:t>kvs</a:t>
            </a:r>
            <a:r>
              <a:rPr lang="es-MX" sz="2400" dirty="0" smtClean="0"/>
              <a:t>, en Hexafluoruro de Azufre</a:t>
            </a:r>
            <a:endParaRPr lang="es-MX" dirty="0"/>
          </a:p>
        </p:txBody>
      </p:sp>
      <p:pic>
        <p:nvPicPr>
          <p:cNvPr id="17411" name="Picture 3"/>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brightnessContrast bright="-3000" contrast="-24000"/>
                    </a14:imgEffect>
                  </a14:imgLayer>
                </a14:imgProps>
              </a:ext>
              <a:ext uri="{28A0092B-C50C-407E-A947-70E740481C1C}">
                <a14:useLocalDpi xmlns:a14="http://schemas.microsoft.com/office/drawing/2010/main" val="0"/>
              </a:ext>
            </a:extLst>
          </a:blip>
          <a:srcRect/>
          <a:stretch>
            <a:fillRect/>
          </a:stretch>
        </p:blipFill>
        <p:spPr bwMode="auto">
          <a:xfrm>
            <a:off x="2286000" y="1417638"/>
            <a:ext cx="4115157" cy="385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6608923" y="3425167"/>
            <a:ext cx="2077877" cy="369332"/>
          </a:xfrm>
          <a:prstGeom prst="rect">
            <a:avLst/>
          </a:prstGeom>
        </p:spPr>
        <p:txBody>
          <a:bodyPr wrap="none">
            <a:spAutoFit/>
          </a:bodyPr>
          <a:lstStyle/>
          <a:p>
            <a:r>
              <a:rPr lang="es-MX" dirty="0" smtClean="0"/>
              <a:t>Gabinete de Control</a:t>
            </a:r>
            <a:endParaRPr lang="es-MX" dirty="0"/>
          </a:p>
        </p:txBody>
      </p:sp>
      <p:sp>
        <p:nvSpPr>
          <p:cNvPr id="7" name="6 Rectángulo"/>
          <p:cNvSpPr/>
          <p:nvPr/>
        </p:nvSpPr>
        <p:spPr>
          <a:xfrm>
            <a:off x="457200" y="4295211"/>
            <a:ext cx="1624083" cy="646331"/>
          </a:xfrm>
          <a:prstGeom prst="rect">
            <a:avLst/>
          </a:prstGeom>
        </p:spPr>
        <p:txBody>
          <a:bodyPr wrap="square">
            <a:spAutoFit/>
          </a:bodyPr>
          <a:lstStyle/>
          <a:p>
            <a:r>
              <a:rPr lang="es-MX" dirty="0" smtClean="0"/>
              <a:t>Mecanismo de Operación</a:t>
            </a:r>
            <a:endParaRPr lang="es-MX" dirty="0"/>
          </a:p>
        </p:txBody>
      </p:sp>
      <p:sp>
        <p:nvSpPr>
          <p:cNvPr id="8" name="7 Rectángulo"/>
          <p:cNvSpPr/>
          <p:nvPr/>
        </p:nvSpPr>
        <p:spPr>
          <a:xfrm>
            <a:off x="407635" y="3609833"/>
            <a:ext cx="1741887" cy="369332"/>
          </a:xfrm>
          <a:prstGeom prst="rect">
            <a:avLst/>
          </a:prstGeom>
        </p:spPr>
        <p:txBody>
          <a:bodyPr wrap="none">
            <a:spAutoFit/>
          </a:bodyPr>
          <a:lstStyle/>
          <a:p>
            <a:r>
              <a:rPr lang="es-MX" dirty="0" smtClean="0"/>
              <a:t>Aislador Soporte</a:t>
            </a:r>
            <a:endParaRPr lang="es-MX" dirty="0"/>
          </a:p>
        </p:txBody>
      </p:sp>
      <p:sp>
        <p:nvSpPr>
          <p:cNvPr id="9" name="8 Rectángulo"/>
          <p:cNvSpPr/>
          <p:nvPr/>
        </p:nvSpPr>
        <p:spPr>
          <a:xfrm>
            <a:off x="859538" y="1889373"/>
            <a:ext cx="1289984" cy="645278"/>
          </a:xfrm>
          <a:prstGeom prst="rect">
            <a:avLst/>
          </a:prstGeom>
        </p:spPr>
        <p:txBody>
          <a:bodyPr wrap="square">
            <a:spAutoFit/>
          </a:bodyPr>
          <a:lstStyle/>
          <a:p>
            <a:r>
              <a:rPr lang="es-MX" dirty="0" smtClean="0"/>
              <a:t>Cámara de Extinción</a:t>
            </a:r>
            <a:endParaRPr lang="es-MX" dirty="0"/>
          </a:p>
        </p:txBody>
      </p:sp>
      <p:cxnSp>
        <p:nvCxnSpPr>
          <p:cNvPr id="11" name="10 Conector recto de flecha"/>
          <p:cNvCxnSpPr>
            <a:stCxn id="9" idx="3"/>
          </p:cNvCxnSpPr>
          <p:nvPr/>
        </p:nvCxnSpPr>
        <p:spPr>
          <a:xfrm>
            <a:off x="2149522" y="2212012"/>
            <a:ext cx="429905" cy="1354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13 Conector recto de flecha"/>
          <p:cNvCxnSpPr>
            <a:stCxn id="8" idx="3"/>
          </p:cNvCxnSpPr>
          <p:nvPr/>
        </p:nvCxnSpPr>
        <p:spPr>
          <a:xfrm>
            <a:off x="2149522" y="3794499"/>
            <a:ext cx="429905" cy="23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14 Conector recto de flecha"/>
          <p:cNvCxnSpPr>
            <a:stCxn id="7" idx="3"/>
          </p:cNvCxnSpPr>
          <p:nvPr/>
        </p:nvCxnSpPr>
        <p:spPr>
          <a:xfrm>
            <a:off x="2081283" y="4618377"/>
            <a:ext cx="375314" cy="2129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15 Conector recto de flecha"/>
          <p:cNvCxnSpPr/>
          <p:nvPr/>
        </p:nvCxnSpPr>
        <p:spPr>
          <a:xfrm flipH="1">
            <a:off x="5172501" y="3714466"/>
            <a:ext cx="1549021" cy="111684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01401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sz="3600" dirty="0" smtClean="0"/>
              <a:t>Interruptor de potencia 245kvs</a:t>
            </a:r>
            <a:endParaRPr lang="es-MX" sz="3600" dirty="0"/>
          </a:p>
        </p:txBody>
      </p:sp>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6393" y="1417638"/>
            <a:ext cx="453121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59386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1945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1100442"/>
            <a:ext cx="5486876" cy="3883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459104" y="4902946"/>
            <a:ext cx="3384645" cy="646331"/>
          </a:xfrm>
          <a:prstGeom prst="rect">
            <a:avLst/>
          </a:prstGeom>
        </p:spPr>
        <p:txBody>
          <a:bodyPr wrap="square">
            <a:spAutoFit/>
          </a:bodyPr>
          <a:lstStyle/>
          <a:p>
            <a:r>
              <a:rPr lang="es-MX" dirty="0" smtClean="0"/>
              <a:t>Interruptor de Potencia en Vacío marca Alsthom de 15 </a:t>
            </a:r>
            <a:r>
              <a:rPr lang="es-MX" dirty="0" err="1" smtClean="0"/>
              <a:t>kvs</a:t>
            </a:r>
            <a:r>
              <a:rPr lang="es-MX" dirty="0" smtClean="0"/>
              <a:t>.</a:t>
            </a:r>
            <a:endParaRPr lang="es-MX" dirty="0"/>
          </a:p>
        </p:txBody>
      </p:sp>
      <p:sp>
        <p:nvSpPr>
          <p:cNvPr id="5" name="4 Rectángulo"/>
          <p:cNvSpPr/>
          <p:nvPr/>
        </p:nvSpPr>
        <p:spPr>
          <a:xfrm>
            <a:off x="320722" y="1749525"/>
            <a:ext cx="2286000" cy="1477328"/>
          </a:xfrm>
          <a:prstGeom prst="rect">
            <a:avLst/>
          </a:prstGeom>
        </p:spPr>
        <p:txBody>
          <a:bodyPr wrap="square">
            <a:spAutoFit/>
          </a:bodyPr>
          <a:lstStyle/>
          <a:p>
            <a:r>
              <a:rPr lang="es-MX" dirty="0" smtClean="0"/>
              <a:t>21.- Contacto fijo.</a:t>
            </a:r>
          </a:p>
          <a:p>
            <a:r>
              <a:rPr lang="es-MX" dirty="0" smtClean="0"/>
              <a:t>22.- Contacto Móvil.</a:t>
            </a:r>
          </a:p>
          <a:p>
            <a:r>
              <a:rPr lang="es-MX" dirty="0" smtClean="0"/>
              <a:t>23.- Cubierta Aislante.</a:t>
            </a:r>
          </a:p>
          <a:p>
            <a:r>
              <a:rPr lang="es-MX" dirty="0" smtClean="0"/>
              <a:t>24.- Fuelle Metálico.</a:t>
            </a:r>
          </a:p>
          <a:p>
            <a:r>
              <a:rPr lang="es-MX" dirty="0" smtClean="0"/>
              <a:t>25.- Pantalla Metálica.</a:t>
            </a:r>
            <a:endParaRPr lang="es-MX" dirty="0"/>
          </a:p>
        </p:txBody>
      </p:sp>
      <p:sp>
        <p:nvSpPr>
          <p:cNvPr id="6" name="5 Rectángulo"/>
          <p:cNvSpPr/>
          <p:nvPr/>
        </p:nvSpPr>
        <p:spPr>
          <a:xfrm>
            <a:off x="2743200" y="4948409"/>
            <a:ext cx="2218000" cy="369332"/>
          </a:xfrm>
          <a:prstGeom prst="rect">
            <a:avLst/>
          </a:prstGeom>
        </p:spPr>
        <p:txBody>
          <a:bodyPr wrap="square">
            <a:spAutoFit/>
          </a:bodyPr>
          <a:lstStyle/>
          <a:p>
            <a:r>
              <a:rPr lang="es-MX" dirty="0" smtClean="0"/>
              <a:t>Cámara de Extinción</a:t>
            </a:r>
            <a:endParaRPr lang="es-MX" dirty="0"/>
          </a:p>
        </p:txBody>
      </p:sp>
    </p:spTree>
    <p:extLst>
      <p:ext uri="{BB962C8B-B14F-4D97-AF65-F5344CB8AC3E}">
        <p14:creationId xmlns:p14="http://schemas.microsoft.com/office/powerpoint/2010/main" val="34766925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42698" y="274638"/>
            <a:ext cx="6544101" cy="1143000"/>
          </a:xfrm>
        </p:spPr>
        <p:txBody>
          <a:bodyPr/>
          <a:lstStyle/>
          <a:p>
            <a:r>
              <a:rPr lang="es-MX" dirty="0" smtClean="0"/>
              <a:t> Desventajas del Aceite Como Medio de Extinción.</a:t>
            </a:r>
            <a:endParaRPr lang="es-MX" dirty="0"/>
          </a:p>
        </p:txBody>
      </p:sp>
      <p:sp>
        <p:nvSpPr>
          <p:cNvPr id="3" name="2 Marcador de contenido"/>
          <p:cNvSpPr>
            <a:spLocks noGrp="1"/>
          </p:cNvSpPr>
          <p:nvPr>
            <p:ph idx="1"/>
          </p:nvPr>
        </p:nvSpPr>
        <p:spPr/>
        <p:txBody>
          <a:bodyPr/>
          <a:lstStyle/>
          <a:p>
            <a:pPr marL="0" indent="0" algn="just">
              <a:buNone/>
            </a:pPr>
            <a:r>
              <a:rPr lang="es-MX" sz="2800" dirty="0" smtClean="0"/>
              <a:t>El aceite como medio de extinción del arco, tiene las siguientes desventajas que son:</a:t>
            </a:r>
          </a:p>
          <a:p>
            <a:pPr algn="just"/>
            <a:r>
              <a:rPr lang="es-MX" sz="2800" dirty="0" smtClean="0"/>
              <a:t>Es inflamable a temperaturas altas.</a:t>
            </a:r>
          </a:p>
          <a:p>
            <a:pPr algn="just"/>
            <a:r>
              <a:rPr lang="es-MX" sz="2800" dirty="0" smtClean="0"/>
              <a:t>Posibilidad de que se forme una mezcla explosiva con el aire.      </a:t>
            </a:r>
          </a:p>
          <a:p>
            <a:pPr algn="just"/>
            <a:r>
              <a:rPr lang="es-MX" sz="2800" dirty="0" smtClean="0"/>
              <a:t>A causa de la descomposición del aceite en el arco, produce partículas de carbón, que reduce su resistencia dieléctrica. Por lo tanto, requiere regenerarse o cambiarse periódicamente, lo que eleva los costos de mantenimiento. </a:t>
            </a:r>
          </a:p>
          <a:p>
            <a:endParaRPr lang="es-MX" dirty="0"/>
          </a:p>
        </p:txBody>
      </p:sp>
    </p:spTree>
    <p:extLst>
      <p:ext uri="{BB962C8B-B14F-4D97-AF65-F5344CB8AC3E}">
        <p14:creationId xmlns:p14="http://schemas.microsoft.com/office/powerpoint/2010/main" val="41896343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a:xfrm>
            <a:off x="457200" y="1064526"/>
            <a:ext cx="8229600" cy="5061638"/>
          </a:xfrm>
        </p:spPr>
        <p:txBody>
          <a:bodyPr/>
          <a:lstStyle/>
          <a:p>
            <a:pPr marL="0" indent="0" algn="just">
              <a:buNone/>
            </a:pPr>
            <a:r>
              <a:rPr lang="es-MX" sz="2200" b="1" dirty="0" smtClean="0"/>
              <a:t>Ventajas de los Interruptores de Soplo de Aire:</a:t>
            </a:r>
          </a:p>
          <a:p>
            <a:pPr algn="just"/>
            <a:r>
              <a:rPr lang="es-MX" sz="2200" dirty="0" smtClean="0"/>
              <a:t>No implican peligro de explosión ni incendio.</a:t>
            </a:r>
          </a:p>
          <a:p>
            <a:pPr algn="just"/>
            <a:r>
              <a:rPr lang="es-MX" sz="2200" dirty="0" smtClean="0"/>
              <a:t>Su operación es muy rápida.</a:t>
            </a:r>
          </a:p>
          <a:p>
            <a:pPr algn="just"/>
            <a:r>
              <a:rPr lang="es-MX" sz="2200" dirty="0" smtClean="0"/>
              <a:t>Son adecuados para el cierre rápido</a:t>
            </a:r>
          </a:p>
          <a:p>
            <a:pPr algn="just"/>
            <a:r>
              <a:rPr lang="es-MX" sz="2200" dirty="0" smtClean="0"/>
              <a:t>Su capacidad de interrupción es muy alta.</a:t>
            </a:r>
          </a:p>
          <a:p>
            <a:pPr algn="just"/>
            <a:r>
              <a:rPr lang="es-MX" sz="2200" dirty="0" smtClean="0"/>
              <a:t>La apertura de las líneas de transmisión sin carga o la de sistemas altamente capacitivos, no representa  mucha dificultad. </a:t>
            </a:r>
          </a:p>
          <a:p>
            <a:pPr algn="just"/>
            <a:r>
              <a:rPr lang="es-MX" sz="2200" dirty="0" smtClean="0"/>
              <a:t>Se tiene muy fácil acceso a sus contactos.</a:t>
            </a:r>
          </a:p>
          <a:p>
            <a:pPr algn="just"/>
            <a:endParaRPr lang="es-MX" sz="2200" dirty="0" smtClean="0"/>
          </a:p>
          <a:p>
            <a:pPr marL="0" indent="0" algn="just">
              <a:buNone/>
            </a:pPr>
            <a:r>
              <a:rPr lang="es-MX" sz="2200" b="1" dirty="0" smtClean="0"/>
              <a:t>Desventajas de los Interruptores de Soplo de Aire:</a:t>
            </a:r>
          </a:p>
          <a:p>
            <a:pPr algn="just"/>
            <a:r>
              <a:rPr lang="es-MX" sz="2200" dirty="0" smtClean="0"/>
              <a:t>Requiere de la instalación de un sistema de aire comprimido.  </a:t>
            </a:r>
          </a:p>
          <a:p>
            <a:pPr algn="just"/>
            <a:r>
              <a:rPr lang="es-MX" sz="2200" dirty="0" smtClean="0"/>
              <a:t>Su construcción es mucho mas complicada. </a:t>
            </a:r>
          </a:p>
        </p:txBody>
      </p:sp>
    </p:spTree>
    <p:extLst>
      <p:ext uri="{BB962C8B-B14F-4D97-AF65-F5344CB8AC3E}">
        <p14:creationId xmlns:p14="http://schemas.microsoft.com/office/powerpoint/2010/main" val="31718346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65528" y="274638"/>
            <a:ext cx="6421272" cy="1143000"/>
          </a:xfrm>
        </p:spPr>
        <p:txBody>
          <a:bodyPr/>
          <a:lstStyle/>
          <a:p>
            <a:r>
              <a:rPr lang="es-ES" altLang="es-MX" b="1" dirty="0" smtClean="0">
                <a:latin typeface="Courier" charset="0"/>
                <a:cs typeface="Times New Roman" pitchFamily="18" charset="0"/>
              </a:rPr>
              <a:t> Ventajas del Interruptor en Vacío.</a:t>
            </a:r>
            <a:endParaRPr lang="es-MX" dirty="0"/>
          </a:p>
        </p:txBody>
      </p:sp>
      <p:sp>
        <p:nvSpPr>
          <p:cNvPr id="3" name="2 Marcador de contenido"/>
          <p:cNvSpPr>
            <a:spLocks noGrp="1"/>
          </p:cNvSpPr>
          <p:nvPr>
            <p:ph idx="1"/>
          </p:nvPr>
        </p:nvSpPr>
        <p:spPr/>
        <p:txBody>
          <a:bodyPr/>
          <a:lstStyle/>
          <a:p>
            <a:pPr marL="0" indent="0" algn="just">
              <a:buNone/>
            </a:pPr>
            <a:r>
              <a:rPr lang="es-MX" sz="2000" dirty="0" smtClean="0"/>
              <a:t>1.- Larga vida sin mantenimiento, debido al hermetismo de la cámara de interrupción. La vida mecánica del interruptor asciende a 200,000 operaciones en vacío y disminuye cuando las operaciones se realizan a baja o alta carga según sea el caso. Algunos fabricantes garantizan además una vida sellada de cuando menos 20 años.</a:t>
            </a:r>
          </a:p>
          <a:p>
            <a:pPr marL="0" indent="0" algn="just">
              <a:buNone/>
            </a:pPr>
            <a:r>
              <a:rPr lang="es-MX" sz="2000" dirty="0" smtClean="0"/>
              <a:t>2.- El interruptor no se ve afectado en su funcionamiento por variaciones bruscas de la intensidad de corriente. </a:t>
            </a:r>
          </a:p>
          <a:p>
            <a:pPr marL="0" indent="0" algn="just">
              <a:buNone/>
            </a:pPr>
            <a:r>
              <a:rPr lang="es-MX" sz="2000" dirty="0" smtClean="0"/>
              <a:t>3.- Tasa de recuperación dieléctrica muy elevada, lo cual le capacita para desconectar fallas muy severas.</a:t>
            </a:r>
          </a:p>
          <a:p>
            <a:pPr marL="0" indent="0" algn="just">
              <a:buNone/>
            </a:pPr>
            <a:r>
              <a:rPr lang="es-MX" sz="2000" dirty="0" smtClean="0"/>
              <a:t>4.- Otras ventajas, menos importantes que no ameritan una mención especifica, figuran: poco volumen, poco peso, facilidad de montaje. </a:t>
            </a:r>
          </a:p>
        </p:txBody>
      </p:sp>
    </p:spTree>
    <p:extLst>
      <p:ext uri="{BB962C8B-B14F-4D97-AF65-F5344CB8AC3E}">
        <p14:creationId xmlns:p14="http://schemas.microsoft.com/office/powerpoint/2010/main" val="2515495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20118" y="274638"/>
            <a:ext cx="6366681" cy="1143000"/>
          </a:xfrm>
        </p:spPr>
        <p:txBody>
          <a:bodyPr/>
          <a:lstStyle/>
          <a:p>
            <a:pPr algn="r"/>
            <a:r>
              <a:rPr lang="en-US" altLang="es-MX" sz="3600" b="1" dirty="0" err="1" smtClean="0">
                <a:latin typeface="Courier" charset="0"/>
                <a:cs typeface="Times New Roman" pitchFamily="18" charset="0"/>
              </a:rPr>
              <a:t>Clasificación</a:t>
            </a:r>
            <a:r>
              <a:rPr lang="en-US" altLang="es-MX" sz="3600" b="1" dirty="0" smtClean="0">
                <a:latin typeface="Courier" charset="0"/>
                <a:cs typeface="Times New Roman" pitchFamily="18" charset="0"/>
              </a:rPr>
              <a:t>  </a:t>
            </a:r>
            <a:r>
              <a:rPr lang="en-US" altLang="es-MX" sz="3600" b="1" dirty="0" err="1" smtClean="0">
                <a:latin typeface="Courier" charset="0"/>
                <a:cs typeface="Times New Roman" pitchFamily="18" charset="0"/>
              </a:rPr>
              <a:t>por</a:t>
            </a:r>
            <a:r>
              <a:rPr lang="en-US" altLang="es-MX" sz="3600" b="1" dirty="0" smtClean="0">
                <a:latin typeface="Courier" charset="0"/>
                <a:cs typeface="Times New Roman" pitchFamily="18" charset="0"/>
              </a:rPr>
              <a:t> </a:t>
            </a:r>
            <a:r>
              <a:rPr lang="en-US" altLang="es-MX" sz="3600" b="1" dirty="0" err="1" smtClean="0">
                <a:latin typeface="Courier" charset="0"/>
                <a:cs typeface="Times New Roman" pitchFamily="18" charset="0"/>
              </a:rPr>
              <a:t>su</a:t>
            </a:r>
            <a:r>
              <a:rPr lang="en-US" altLang="es-MX" sz="3600" b="1" dirty="0" smtClean="0">
                <a:latin typeface="Courier" charset="0"/>
                <a:cs typeface="Times New Roman" pitchFamily="18" charset="0"/>
              </a:rPr>
              <a:t> </a:t>
            </a:r>
            <a:r>
              <a:rPr lang="en-US" altLang="es-MX" sz="3600" b="1" dirty="0" err="1" smtClean="0">
                <a:latin typeface="Courier" charset="0"/>
                <a:cs typeface="Times New Roman" pitchFamily="18" charset="0"/>
              </a:rPr>
              <a:t>Accionamiento</a:t>
            </a:r>
            <a:endParaRPr lang="es-MX" dirty="0"/>
          </a:p>
        </p:txBody>
      </p:sp>
      <p:sp>
        <p:nvSpPr>
          <p:cNvPr id="3" name="2 Marcador de contenido"/>
          <p:cNvSpPr>
            <a:spLocks noGrp="1"/>
          </p:cNvSpPr>
          <p:nvPr>
            <p:ph idx="1"/>
          </p:nvPr>
        </p:nvSpPr>
        <p:spPr/>
        <p:txBody>
          <a:bodyPr/>
          <a:lstStyle/>
          <a:p>
            <a:pPr marL="0" indent="0" algn="just">
              <a:buNone/>
            </a:pPr>
            <a:r>
              <a:rPr lang="es-MX" sz="2000" dirty="0" smtClean="0"/>
              <a:t>El mecanismo de accionamiento de un interruptor, se considera al conjunto de elementos electromecánicos que permiten almacenar y disponer de energía, útil para transmitir un movimiento, logrando posiciones finales de los contactos de potencia, ya sea abiertos o cerrados dentro de valores de tiempo de maniobra y de resistencia de contactos que favorezcan la operación correcta del equipo. A continuación se relacionan actualmente los conocidos:</a:t>
            </a:r>
          </a:p>
          <a:p>
            <a:pPr marL="0" indent="0" algn="just">
              <a:buNone/>
            </a:pPr>
            <a:r>
              <a:rPr lang="es-MX" sz="2000" dirty="0" smtClean="0"/>
              <a:t>1.- Mecanismo de resorte.</a:t>
            </a:r>
          </a:p>
          <a:p>
            <a:pPr marL="0" indent="0" algn="just">
              <a:buNone/>
            </a:pPr>
            <a:r>
              <a:rPr lang="es-MX" sz="2000" dirty="0" smtClean="0"/>
              <a:t>2.- Mecanismo neumático.</a:t>
            </a:r>
          </a:p>
          <a:p>
            <a:pPr marL="0" indent="0" algn="just">
              <a:buNone/>
            </a:pPr>
            <a:r>
              <a:rPr lang="es-MX" sz="2000" dirty="0" smtClean="0"/>
              <a:t>3.- Mecanismo hidráulico.</a:t>
            </a:r>
          </a:p>
          <a:p>
            <a:pPr marL="0" indent="0" algn="just">
              <a:buNone/>
            </a:pPr>
            <a:r>
              <a:rPr lang="es-MX" sz="2000" dirty="0" smtClean="0"/>
              <a:t>4.- Combinaciones entre ellos. </a:t>
            </a:r>
          </a:p>
          <a:p>
            <a:endParaRPr lang="es-MX" dirty="0"/>
          </a:p>
        </p:txBody>
      </p:sp>
    </p:spTree>
    <p:extLst>
      <p:ext uri="{BB962C8B-B14F-4D97-AF65-F5344CB8AC3E}">
        <p14:creationId xmlns:p14="http://schemas.microsoft.com/office/powerpoint/2010/main" val="41157789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33766" y="274638"/>
            <a:ext cx="6353033" cy="1143000"/>
          </a:xfrm>
        </p:spPr>
        <p:txBody>
          <a:bodyPr/>
          <a:lstStyle/>
          <a:p>
            <a:pPr algn="r"/>
            <a:r>
              <a:rPr lang="es-MX" dirty="0" smtClean="0"/>
              <a:t>Interruptor por Ubicación de las Cámaras</a:t>
            </a:r>
            <a:endParaRPr lang="es-MX" dirty="0"/>
          </a:p>
        </p:txBody>
      </p:sp>
      <p:sp>
        <p:nvSpPr>
          <p:cNvPr id="3" name="2 Marcador de contenido"/>
          <p:cNvSpPr>
            <a:spLocks noGrp="1"/>
          </p:cNvSpPr>
          <p:nvPr>
            <p:ph idx="1"/>
          </p:nvPr>
        </p:nvSpPr>
        <p:spPr/>
        <p:txBody>
          <a:bodyPr/>
          <a:lstStyle/>
          <a:p>
            <a:pPr marL="0" indent="0" algn="just">
              <a:buNone/>
            </a:pPr>
            <a:r>
              <a:rPr lang="es-MX" sz="2400" dirty="0" smtClean="0"/>
              <a:t>1.- Tanque muerto, en este tipo de interruptores las cámaras de extinción se encuentran autoretenidas en un recipiente que se encuentra firmemente aterrizado, habiendo entre este último y aquellas un medio aislante por ejemplo, interruptores de gran volumen de aceite. Los cuales constan de transformadores de corriente integrados.</a:t>
            </a:r>
          </a:p>
          <a:p>
            <a:pPr marL="0" indent="0" algn="just">
              <a:buNone/>
            </a:pPr>
            <a:r>
              <a:rPr lang="es-MX" sz="2400" dirty="0" smtClean="0"/>
              <a:t>         </a:t>
            </a:r>
          </a:p>
          <a:p>
            <a:pPr marL="0" indent="0" algn="just">
              <a:buNone/>
            </a:pPr>
            <a:r>
              <a:rPr lang="es-MX" sz="2400" dirty="0" smtClean="0"/>
              <a:t>2.- Tanque vivo, las cámaras se encuentran soportadas en columnas aislantes y éstas quedan separando la parte energizada del potencial a tierra por ejemplo, interruptores en SF6. </a:t>
            </a:r>
          </a:p>
          <a:p>
            <a:endParaRPr lang="es-MX" dirty="0"/>
          </a:p>
        </p:txBody>
      </p:sp>
    </p:spTree>
    <p:extLst>
      <p:ext uri="{BB962C8B-B14F-4D97-AF65-F5344CB8AC3E}">
        <p14:creationId xmlns:p14="http://schemas.microsoft.com/office/powerpoint/2010/main" val="3704513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2048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8173" y="1350428"/>
            <a:ext cx="7117453" cy="351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78173" y="4868910"/>
            <a:ext cx="2668936" cy="369332"/>
          </a:xfrm>
          <a:prstGeom prst="rect">
            <a:avLst/>
          </a:prstGeom>
        </p:spPr>
        <p:txBody>
          <a:bodyPr wrap="none">
            <a:spAutoFit/>
          </a:bodyPr>
          <a:lstStyle/>
          <a:p>
            <a:r>
              <a:rPr lang="es-MX" dirty="0" smtClean="0"/>
              <a:t>Accionamiento Neumático</a:t>
            </a:r>
            <a:endParaRPr lang="es-MX" dirty="0"/>
          </a:p>
        </p:txBody>
      </p:sp>
      <p:sp>
        <p:nvSpPr>
          <p:cNvPr id="5" name="4 Rectángulo"/>
          <p:cNvSpPr/>
          <p:nvPr/>
        </p:nvSpPr>
        <p:spPr>
          <a:xfrm>
            <a:off x="4698564" y="4868910"/>
            <a:ext cx="2531014" cy="369332"/>
          </a:xfrm>
          <a:prstGeom prst="rect">
            <a:avLst/>
          </a:prstGeom>
        </p:spPr>
        <p:txBody>
          <a:bodyPr wrap="none">
            <a:spAutoFit/>
          </a:bodyPr>
          <a:lstStyle/>
          <a:p>
            <a:r>
              <a:rPr lang="es-MX" dirty="0" smtClean="0"/>
              <a:t>Grupo Motor-Compresor</a:t>
            </a:r>
            <a:endParaRPr lang="es-MX" dirty="0"/>
          </a:p>
        </p:txBody>
      </p:sp>
      <p:sp>
        <p:nvSpPr>
          <p:cNvPr id="6" name="5 Rectángulo"/>
          <p:cNvSpPr/>
          <p:nvPr/>
        </p:nvSpPr>
        <p:spPr>
          <a:xfrm>
            <a:off x="1245681" y="5418164"/>
            <a:ext cx="7642746" cy="369332"/>
          </a:xfrm>
          <a:prstGeom prst="rect">
            <a:avLst/>
          </a:prstGeom>
        </p:spPr>
        <p:txBody>
          <a:bodyPr wrap="square">
            <a:spAutoFit/>
          </a:bodyPr>
          <a:lstStyle/>
          <a:p>
            <a:r>
              <a:rPr lang="es-MX" dirty="0" smtClean="0"/>
              <a:t>Accionamiento Neumático de Interruptor Energomex de 115 </a:t>
            </a:r>
            <a:r>
              <a:rPr lang="es-MX" dirty="0" err="1" smtClean="0"/>
              <a:t>kvs</a:t>
            </a:r>
            <a:r>
              <a:rPr lang="es-MX" dirty="0" smtClean="0"/>
              <a:t> tipo SFE11</a:t>
            </a:r>
            <a:endParaRPr lang="es-MX" dirty="0"/>
          </a:p>
        </p:txBody>
      </p:sp>
    </p:spTree>
    <p:extLst>
      <p:ext uri="{BB962C8B-B14F-4D97-AF65-F5344CB8AC3E}">
        <p14:creationId xmlns:p14="http://schemas.microsoft.com/office/powerpoint/2010/main" val="28736168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47415" y="211540"/>
            <a:ext cx="6339385" cy="1143000"/>
          </a:xfrm>
        </p:spPr>
        <p:txBody>
          <a:bodyPr/>
          <a:lstStyle/>
          <a:p>
            <a:pPr algn="r"/>
            <a:r>
              <a:rPr lang="es-MX" dirty="0" smtClean="0"/>
              <a:t>Selección de un Interruptor de Potencia</a:t>
            </a:r>
            <a:endParaRPr lang="es-MX" dirty="0"/>
          </a:p>
        </p:txBody>
      </p:sp>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6913" y="1565441"/>
            <a:ext cx="5587713" cy="4355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50522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06472" y="274638"/>
            <a:ext cx="6380328" cy="1143000"/>
          </a:xfrm>
        </p:spPr>
        <p:txBody>
          <a:bodyPr/>
          <a:lstStyle/>
          <a:p>
            <a:r>
              <a:rPr lang="es-MX" dirty="0" smtClean="0"/>
              <a:t>Criterios para la selección</a:t>
            </a:r>
            <a:endParaRPr lang="es-MX" dirty="0"/>
          </a:p>
        </p:txBody>
      </p:sp>
      <p:sp>
        <p:nvSpPr>
          <p:cNvPr id="3" name="2 Marcador de contenido"/>
          <p:cNvSpPr>
            <a:spLocks noGrp="1"/>
          </p:cNvSpPr>
          <p:nvPr>
            <p:ph idx="1"/>
          </p:nvPr>
        </p:nvSpPr>
        <p:spPr/>
        <p:txBody>
          <a:bodyPr/>
          <a:lstStyle/>
          <a:p>
            <a:pPr marL="0" indent="0" algn="just">
              <a:buNone/>
            </a:pPr>
            <a:r>
              <a:rPr lang="es-MX" sz="2000" dirty="0" smtClean="0"/>
              <a:t> </a:t>
            </a:r>
            <a:r>
              <a:rPr lang="es-MX" sz="2000" b="1" dirty="0" smtClean="0"/>
              <a:t>Temperatura Ambiente.- </a:t>
            </a:r>
            <a:r>
              <a:rPr lang="es-MX" sz="2000" dirty="0" smtClean="0"/>
              <a:t>Básicamente se requiere conocer  los valores extremos de temperatura ya que de esta manera se determinara el cto de caldeo del interruptor.</a:t>
            </a:r>
          </a:p>
          <a:p>
            <a:pPr marL="0" indent="0" algn="just">
              <a:buNone/>
            </a:pPr>
            <a:endParaRPr lang="es-MX" sz="2000" dirty="0" smtClean="0"/>
          </a:p>
          <a:p>
            <a:pPr marL="0" indent="0" algn="just">
              <a:buNone/>
            </a:pPr>
            <a:r>
              <a:rPr lang="es-MX" sz="2000" dirty="0" smtClean="0"/>
              <a:t> </a:t>
            </a:r>
            <a:r>
              <a:rPr lang="es-MX" sz="2000" b="1" dirty="0" smtClean="0"/>
              <a:t>Contaminación.- </a:t>
            </a:r>
            <a:r>
              <a:rPr lang="es-MX" sz="2000" dirty="0" smtClean="0"/>
              <a:t>La practica normal es usar una distancia de fuga de 1.5 cm por </a:t>
            </a:r>
            <a:r>
              <a:rPr lang="es-MX" sz="2000" dirty="0" err="1" smtClean="0"/>
              <a:t>kv</a:t>
            </a:r>
            <a:r>
              <a:rPr lang="es-MX" sz="2000" dirty="0" smtClean="0"/>
              <a:t>, si la contaminación es un problema habremos de incrementar esa distancia a un cm. mas por </a:t>
            </a:r>
            <a:r>
              <a:rPr lang="es-MX" sz="2000" dirty="0" err="1" smtClean="0"/>
              <a:t>kv</a:t>
            </a:r>
            <a:r>
              <a:rPr lang="es-MX" sz="2000" dirty="0" smtClean="0"/>
              <a:t>.</a:t>
            </a:r>
          </a:p>
          <a:p>
            <a:pPr marL="0" indent="0" algn="just">
              <a:buNone/>
            </a:pPr>
            <a:endParaRPr lang="es-MX" sz="2000" dirty="0" smtClean="0"/>
          </a:p>
          <a:p>
            <a:pPr marL="0" indent="0" algn="just">
              <a:buNone/>
            </a:pPr>
            <a:r>
              <a:rPr lang="es-MX" sz="2000" dirty="0" smtClean="0"/>
              <a:t> </a:t>
            </a:r>
            <a:r>
              <a:rPr lang="es-MX" sz="2000" b="1" dirty="0" smtClean="0"/>
              <a:t>Condiciones  Sísmicas.- </a:t>
            </a:r>
            <a:r>
              <a:rPr lang="es-MX" sz="2000" dirty="0" smtClean="0"/>
              <a:t>Es necesario agregar sistemas de amortiguamiento.</a:t>
            </a:r>
          </a:p>
          <a:p>
            <a:pPr marL="0" indent="0" algn="just">
              <a:buNone/>
            </a:pPr>
            <a:endParaRPr lang="es-MX" sz="2000" b="1" dirty="0" smtClean="0"/>
          </a:p>
          <a:p>
            <a:pPr marL="0" indent="0" algn="just">
              <a:buNone/>
            </a:pPr>
            <a:r>
              <a:rPr lang="es-MX" sz="2000" b="1" dirty="0" smtClean="0"/>
              <a:t>Condiciones Eléctricas.- </a:t>
            </a:r>
            <a:r>
              <a:rPr lang="es-MX" sz="2000" dirty="0" smtClean="0"/>
              <a:t>Sobrevoltajes por maniobra (resistencias de preincersión),capacidad de corto circuito(kilo-amperes).</a:t>
            </a:r>
          </a:p>
          <a:p>
            <a:pPr marL="0" indent="0">
              <a:buNone/>
            </a:pPr>
            <a:endParaRPr lang="es-MX" dirty="0"/>
          </a:p>
        </p:txBody>
      </p:sp>
    </p:spTree>
    <p:extLst>
      <p:ext uri="{BB962C8B-B14F-4D97-AF65-F5344CB8AC3E}">
        <p14:creationId xmlns:p14="http://schemas.microsoft.com/office/powerpoint/2010/main" val="5956261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sz="3200" dirty="0" smtClean="0"/>
              <a:t>Instalación y Mantenimiento de los Interruptores de Potencia usados por C.F.E</a:t>
            </a:r>
            <a:endParaRPr lang="es-MX" sz="3200" dirty="0"/>
          </a:p>
        </p:txBody>
      </p:sp>
      <p:pic>
        <p:nvPicPr>
          <p:cNvPr id="225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2592" y="1805603"/>
            <a:ext cx="6998815" cy="4115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73104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93677" y="0"/>
            <a:ext cx="8229600" cy="1143000"/>
          </a:xfrm>
        </p:spPr>
        <p:txBody>
          <a:bodyPr/>
          <a:lstStyle/>
          <a:p>
            <a:pPr algn="r"/>
            <a:r>
              <a:rPr lang="es-MX" sz="4000" dirty="0" smtClean="0"/>
              <a:t>T</a:t>
            </a:r>
            <a:r>
              <a:rPr lang="es-MX" sz="3200" dirty="0" smtClean="0"/>
              <a:t>iempos de Maniobra</a:t>
            </a:r>
            <a:br>
              <a:rPr lang="es-MX" sz="3200" dirty="0" smtClean="0"/>
            </a:br>
            <a:endParaRPr lang="es-MX" sz="3200" dirty="0"/>
          </a:p>
        </p:txBody>
      </p:sp>
      <p:sp>
        <p:nvSpPr>
          <p:cNvPr id="3" name="2 Marcador de contenido"/>
          <p:cNvSpPr>
            <a:spLocks noGrp="1"/>
          </p:cNvSpPr>
          <p:nvPr>
            <p:ph idx="1"/>
          </p:nvPr>
        </p:nvSpPr>
        <p:spPr/>
        <p:txBody>
          <a:bodyPr/>
          <a:lstStyle/>
          <a:p>
            <a:endParaRPr lang="es-MX" dirty="0"/>
          </a:p>
        </p:txBody>
      </p:sp>
      <p:graphicFrame>
        <p:nvGraphicFramePr>
          <p:cNvPr id="4" name="3 Tabla"/>
          <p:cNvGraphicFramePr>
            <a:graphicFrameLocks noGrp="1"/>
          </p:cNvGraphicFramePr>
          <p:nvPr>
            <p:extLst>
              <p:ext uri="{D42A27DB-BD31-4B8C-83A1-F6EECF244321}">
                <p14:modId xmlns:p14="http://schemas.microsoft.com/office/powerpoint/2010/main" val="3181570405"/>
              </p:ext>
            </p:extLst>
          </p:nvPr>
        </p:nvGraphicFramePr>
        <p:xfrm>
          <a:off x="-1" y="805217"/>
          <a:ext cx="9144001" cy="2926080"/>
        </p:xfrm>
        <a:graphic>
          <a:graphicData uri="http://schemas.openxmlformats.org/drawingml/2006/table">
            <a:tbl>
              <a:tblPr firstRow="1" bandRow="1">
                <a:tableStyleId>{5C22544A-7EE6-4342-B048-85BDC9FD1C3A}</a:tableStyleId>
              </a:tblPr>
              <a:tblGrid>
                <a:gridCol w="6318914"/>
                <a:gridCol w="1405720"/>
                <a:gridCol w="1419367"/>
              </a:tblGrid>
              <a:tr h="331324">
                <a:tc>
                  <a:txBody>
                    <a:bodyPr/>
                    <a:lstStyle/>
                    <a:p>
                      <a:r>
                        <a:rPr lang="es-MX" sz="1800" dirty="0" smtClean="0"/>
                        <a:t> Descripción </a:t>
                      </a:r>
                      <a:endParaRPr lang="es-MX" dirty="0"/>
                    </a:p>
                  </a:txBody>
                  <a:tcPr/>
                </a:tc>
                <a:tc>
                  <a:txBody>
                    <a:bodyPr/>
                    <a:lstStyle/>
                    <a:p>
                      <a:r>
                        <a:rPr lang="es-MX" sz="1800" dirty="0" smtClean="0"/>
                        <a:t>Unidad </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Cantidad</a:t>
                      </a:r>
                    </a:p>
                  </a:txBody>
                  <a:tcPr/>
                </a:tc>
              </a:tr>
              <a:tr h="337795">
                <a:tc>
                  <a:txBody>
                    <a:bodyPr/>
                    <a:lstStyle/>
                    <a:p>
                      <a:r>
                        <a:rPr lang="es-MX" sz="1800" dirty="0" smtClean="0"/>
                        <a:t> Duración mínima de la orden</a:t>
                      </a:r>
                      <a:endParaRPr lang="es-MX" dirty="0"/>
                    </a:p>
                  </a:txBody>
                  <a:tcPr/>
                </a:tc>
                <a:tc>
                  <a:txBody>
                    <a:bodyPr/>
                    <a:lstStyle/>
                    <a:p>
                      <a:r>
                        <a:rPr lang="es-MX" dirty="0" smtClean="0"/>
                        <a:t>Ms</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50</a:t>
                      </a:r>
                    </a:p>
                  </a:txBody>
                  <a:tcPr/>
                </a:tc>
              </a:tr>
              <a:tr h="337795">
                <a:tc>
                  <a:txBody>
                    <a:bodyPr/>
                    <a:lstStyle/>
                    <a:p>
                      <a:r>
                        <a:rPr lang="es-MX" sz="1800" dirty="0" smtClean="0"/>
                        <a:t>Tiempo de cierre </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Ms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80 </a:t>
                      </a:r>
                      <a:r>
                        <a:rPr lang="es-MX" sz="1800" baseline="0" dirty="0" smtClean="0"/>
                        <a:t> ±</a:t>
                      </a:r>
                      <a:r>
                        <a:rPr lang="es-MX" sz="1800" dirty="0" smtClean="0"/>
                        <a:t> 10</a:t>
                      </a:r>
                    </a:p>
                  </a:txBody>
                  <a:tcPr/>
                </a:tc>
              </a:tr>
              <a:tr h="337795">
                <a:tc>
                  <a:txBody>
                    <a:bodyPr/>
                    <a:lstStyle/>
                    <a:p>
                      <a:r>
                        <a:rPr lang="es-MX" sz="1800" dirty="0" smtClean="0"/>
                        <a:t>Tiempo de apertura </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Ms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50 </a:t>
                      </a:r>
                      <a:r>
                        <a:rPr lang="es-MX" sz="1800" baseline="0" dirty="0" smtClean="0"/>
                        <a:t> ± </a:t>
                      </a:r>
                      <a:r>
                        <a:rPr lang="es-MX" sz="1800" dirty="0" smtClean="0"/>
                        <a:t>5</a:t>
                      </a:r>
                    </a:p>
                  </a:txBody>
                  <a:tcPr/>
                </a:tc>
              </a:tr>
              <a:tr h="337795">
                <a:tc>
                  <a:txBody>
                    <a:bodyPr/>
                    <a:lstStyle/>
                    <a:p>
                      <a:r>
                        <a:rPr lang="es-MX" sz="1800" dirty="0" smtClean="0"/>
                        <a:t>Duración del arco </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Ms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15 </a:t>
                      </a:r>
                      <a:r>
                        <a:rPr lang="es-MX" sz="1800" baseline="0" dirty="0" smtClean="0"/>
                        <a:t>± </a:t>
                      </a:r>
                      <a:r>
                        <a:rPr lang="es-MX" sz="1800" dirty="0" smtClean="0"/>
                        <a:t>3</a:t>
                      </a:r>
                    </a:p>
                  </a:txBody>
                  <a:tcPr/>
                </a:tc>
              </a:tr>
              <a:tr h="337795">
                <a:tc>
                  <a:txBody>
                    <a:bodyPr/>
                    <a:lstStyle/>
                    <a:p>
                      <a:r>
                        <a:rPr lang="es-MX" sz="1800" dirty="0" smtClean="0"/>
                        <a:t>Tiempo total de apertura </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Ms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65 </a:t>
                      </a:r>
                      <a:r>
                        <a:rPr lang="es-MX" sz="1800" baseline="0" dirty="0" smtClean="0"/>
                        <a:t>± </a:t>
                      </a:r>
                      <a:r>
                        <a:rPr lang="es-MX" sz="1800" dirty="0" smtClean="0"/>
                        <a:t>8</a:t>
                      </a:r>
                    </a:p>
                  </a:txBody>
                  <a:tcPr/>
                </a:tc>
              </a:tr>
              <a:tr h="337795">
                <a:tc>
                  <a:txBody>
                    <a:bodyPr/>
                    <a:lstStyle/>
                    <a:p>
                      <a:r>
                        <a:rPr lang="es-MX" sz="1800" dirty="0" smtClean="0"/>
                        <a:t>Tiempo de ruptura </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Ms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 300</a:t>
                      </a:r>
                    </a:p>
                  </a:txBody>
                  <a:tcPr/>
                </a:tc>
              </a:tr>
              <a:tr h="337795">
                <a:tc>
                  <a:txBody>
                    <a:bodyPr/>
                    <a:lstStyle/>
                    <a:p>
                      <a:r>
                        <a:rPr lang="es-MX" sz="1800" dirty="0" smtClean="0"/>
                        <a:t>Tiempo de cierre-apertura </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Ms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70 </a:t>
                      </a:r>
                      <a:r>
                        <a:rPr lang="es-MX" sz="1800" baseline="0" dirty="0" smtClean="0"/>
                        <a:t>± </a:t>
                      </a:r>
                      <a:r>
                        <a:rPr lang="es-MX" sz="1800" dirty="0" smtClean="0"/>
                        <a:t>10</a:t>
                      </a:r>
                    </a:p>
                  </a:txBody>
                  <a:tcP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1153366980"/>
              </p:ext>
            </p:extLst>
          </p:nvPr>
        </p:nvGraphicFramePr>
        <p:xfrm>
          <a:off x="-27295" y="3758592"/>
          <a:ext cx="9171296" cy="2926080"/>
        </p:xfrm>
        <a:graphic>
          <a:graphicData uri="http://schemas.openxmlformats.org/drawingml/2006/table">
            <a:tbl>
              <a:tblPr firstRow="1" bandRow="1">
                <a:tableStyleId>{5C22544A-7EE6-4342-B048-85BDC9FD1C3A}</a:tableStyleId>
              </a:tblPr>
              <a:tblGrid>
                <a:gridCol w="6339387"/>
                <a:gridCol w="1419367"/>
                <a:gridCol w="1412542"/>
              </a:tblGrid>
              <a:tr h="219625">
                <a:tc>
                  <a:txBody>
                    <a:bodyPr/>
                    <a:lstStyle/>
                    <a:p>
                      <a:r>
                        <a:rPr lang="es-MX" dirty="0" smtClean="0"/>
                        <a:t> Descripción </a:t>
                      </a:r>
                      <a:endParaRPr lang="es-MX" dirty="0"/>
                    </a:p>
                  </a:txBody>
                  <a:tcPr/>
                </a:tc>
                <a:tc>
                  <a:txBody>
                    <a:bodyPr/>
                    <a:lstStyle/>
                    <a:p>
                      <a:r>
                        <a:rPr lang="es-MX" dirty="0" smtClean="0"/>
                        <a:t>Unidad </a:t>
                      </a:r>
                      <a:endParaRPr lang="es-MX" dirty="0"/>
                    </a:p>
                  </a:txBody>
                  <a:tcPr/>
                </a:tc>
                <a:tc>
                  <a:txBody>
                    <a:bodyPr/>
                    <a:lstStyle/>
                    <a:p>
                      <a:r>
                        <a:rPr lang="es-MX" dirty="0" smtClean="0"/>
                        <a:t>Cantidad</a:t>
                      </a:r>
                    </a:p>
                  </a:txBody>
                  <a:tcPr/>
                </a:tc>
              </a:tr>
              <a:tr h="219625">
                <a:tc>
                  <a:txBody>
                    <a:bodyPr/>
                    <a:lstStyle/>
                    <a:p>
                      <a:r>
                        <a:rPr lang="es-MX" sz="1800" dirty="0" smtClean="0"/>
                        <a:t>Distancia entre contactos abiertos </a:t>
                      </a:r>
                      <a:endParaRPr lang="es-MX" dirty="0"/>
                    </a:p>
                  </a:txBody>
                  <a:tcPr/>
                </a:tc>
                <a:tc>
                  <a:txBody>
                    <a:bodyPr/>
                    <a:lstStyle/>
                    <a:p>
                      <a:r>
                        <a:rPr lang="es-MX" sz="1800" dirty="0" smtClean="0"/>
                        <a:t>mm</a:t>
                      </a:r>
                      <a:endParaRPr lang="es-MX" dirty="0"/>
                    </a:p>
                  </a:txBody>
                  <a:tcPr/>
                </a:tc>
                <a:tc>
                  <a:txBody>
                    <a:bodyPr/>
                    <a:lstStyle/>
                    <a:p>
                      <a:r>
                        <a:rPr lang="es-MX" dirty="0" smtClean="0"/>
                        <a:t>30</a:t>
                      </a:r>
                    </a:p>
                  </a:txBody>
                  <a:tcPr/>
                </a:tc>
              </a:tr>
              <a:tr h="219625">
                <a:tc>
                  <a:txBody>
                    <a:bodyPr/>
                    <a:lstStyle/>
                    <a:p>
                      <a:r>
                        <a:rPr lang="es-MX" sz="1800" dirty="0" smtClean="0"/>
                        <a:t>Carrera de tubo de contacto </a:t>
                      </a:r>
                      <a:endParaRPr lang="es-MX" dirty="0"/>
                    </a:p>
                  </a:txBody>
                  <a:tcPr/>
                </a:tc>
                <a:tc>
                  <a:txBody>
                    <a:bodyPr/>
                    <a:lstStyle/>
                    <a:p>
                      <a:r>
                        <a:rPr lang="es-MX" sz="1800" dirty="0" smtClean="0"/>
                        <a:t>mm</a:t>
                      </a:r>
                      <a:endParaRPr lang="es-MX" dirty="0"/>
                    </a:p>
                  </a:txBody>
                  <a:tcPr/>
                </a:tc>
                <a:tc>
                  <a:txBody>
                    <a:bodyPr/>
                    <a:lstStyle/>
                    <a:p>
                      <a:r>
                        <a:rPr lang="es-MX" dirty="0" smtClean="0"/>
                        <a:t>300</a:t>
                      </a:r>
                    </a:p>
                  </a:txBody>
                  <a:tcPr/>
                </a:tc>
              </a:tr>
              <a:tr h="219625">
                <a:tc>
                  <a:txBody>
                    <a:bodyPr/>
                    <a:lstStyle/>
                    <a:p>
                      <a:r>
                        <a:rPr lang="es-MX" sz="1800" dirty="0" smtClean="0"/>
                        <a:t>Cantidad de SF6 </a:t>
                      </a:r>
                      <a:endParaRPr lang="es-MX" dirty="0"/>
                    </a:p>
                  </a:txBody>
                  <a:tcPr/>
                </a:tc>
                <a:tc>
                  <a:txBody>
                    <a:bodyPr/>
                    <a:lstStyle/>
                    <a:p>
                      <a:r>
                        <a:rPr lang="es-MX" sz="1800" dirty="0" smtClean="0"/>
                        <a:t>Kg</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32</a:t>
                      </a:r>
                    </a:p>
                  </a:txBody>
                  <a:tcPr/>
                </a:tc>
              </a:tr>
              <a:tr h="219625">
                <a:tc>
                  <a:txBody>
                    <a:bodyPr/>
                    <a:lstStyle/>
                    <a:p>
                      <a:r>
                        <a:rPr lang="es-MX" sz="1800" dirty="0" smtClean="0"/>
                        <a:t>Presión nominal SF6 a 200C </a:t>
                      </a:r>
                      <a:endParaRPr lang="es-MX" dirty="0"/>
                    </a:p>
                  </a:txBody>
                  <a:tcPr/>
                </a:tc>
                <a:tc>
                  <a:txBody>
                    <a:bodyPr/>
                    <a:lstStyle/>
                    <a:p>
                      <a:r>
                        <a:rPr lang="es-MX" sz="1800" dirty="0" smtClean="0"/>
                        <a:t>bar</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6.5  0.2</a:t>
                      </a:r>
                    </a:p>
                  </a:txBody>
                  <a:tcPr/>
                </a:tc>
              </a:tr>
              <a:tr h="219625">
                <a:tc>
                  <a:txBody>
                    <a:bodyPr/>
                    <a:lstStyle/>
                    <a:p>
                      <a:r>
                        <a:rPr lang="es-MX" sz="1800" dirty="0" smtClean="0"/>
                        <a:t>Capacidad de presión del acumulador </a:t>
                      </a:r>
                      <a:endParaRPr lang="es-MX" dirty="0"/>
                    </a:p>
                  </a:txBody>
                  <a:tcPr/>
                </a:tc>
                <a:tc>
                  <a:txBody>
                    <a:bodyPr/>
                    <a:lstStyle/>
                    <a:p>
                      <a:r>
                        <a:rPr lang="es-MX" sz="1800" dirty="0" smtClean="0"/>
                        <a:t>dm3</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70</a:t>
                      </a:r>
                    </a:p>
                  </a:txBody>
                  <a:tcPr/>
                </a:tc>
              </a:tr>
              <a:tr h="219625">
                <a:tc>
                  <a:txBody>
                    <a:bodyPr/>
                    <a:lstStyle/>
                    <a:p>
                      <a:r>
                        <a:rPr lang="es-MX" sz="1800" dirty="0" smtClean="0"/>
                        <a:t>Volumen de aceite </a:t>
                      </a:r>
                      <a:endParaRPr lang="es-MX" dirty="0"/>
                    </a:p>
                  </a:txBody>
                  <a:tcPr/>
                </a:tc>
                <a:tc>
                  <a:txBody>
                    <a:bodyPr/>
                    <a:lstStyle/>
                    <a:p>
                      <a:r>
                        <a:rPr lang="es-MX" sz="1800" dirty="0" smtClean="0"/>
                        <a:t>dm3</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55</a:t>
                      </a:r>
                    </a:p>
                  </a:txBody>
                  <a:tcPr/>
                </a:tc>
              </a:tr>
              <a:tr h="219625">
                <a:tc>
                  <a:txBody>
                    <a:bodyPr/>
                    <a:lstStyle/>
                    <a:p>
                      <a:r>
                        <a:rPr lang="es-MX" sz="1800" dirty="0" smtClean="0"/>
                        <a:t>Peso del interruptor </a:t>
                      </a:r>
                      <a:endParaRPr lang="es-MX" dirty="0"/>
                    </a:p>
                  </a:txBody>
                  <a:tcPr/>
                </a:tc>
                <a:tc>
                  <a:txBody>
                    <a:bodyPr/>
                    <a:lstStyle/>
                    <a:p>
                      <a:r>
                        <a:rPr lang="es-MX" sz="1800" dirty="0" smtClean="0"/>
                        <a:t>Kg</a:t>
                      </a:r>
                      <a:endParaRPr lang="es-MX"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800" dirty="0" smtClean="0"/>
                        <a:t>5700</a:t>
                      </a:r>
                    </a:p>
                  </a:txBody>
                  <a:tcPr/>
                </a:tc>
              </a:tr>
            </a:tbl>
          </a:graphicData>
        </a:graphic>
      </p:graphicFrame>
    </p:spTree>
    <p:extLst>
      <p:ext uri="{BB962C8B-B14F-4D97-AF65-F5344CB8AC3E}">
        <p14:creationId xmlns:p14="http://schemas.microsoft.com/office/powerpoint/2010/main" val="33142998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INSTALACION Y PUESTA EN SERVICIO</a:t>
            </a:r>
            <a:endParaRPr lang="es-MX" dirty="0"/>
          </a:p>
        </p:txBody>
      </p:sp>
      <p:sp>
        <p:nvSpPr>
          <p:cNvPr id="3" name="2 Marcador de contenido"/>
          <p:cNvSpPr>
            <a:spLocks noGrp="1"/>
          </p:cNvSpPr>
          <p:nvPr>
            <p:ph idx="1"/>
          </p:nvPr>
        </p:nvSpPr>
        <p:spPr/>
        <p:txBody>
          <a:bodyPr/>
          <a:lstStyle/>
          <a:p>
            <a:pPr marL="0" indent="0" algn="just">
              <a:buNone/>
            </a:pPr>
            <a:r>
              <a:rPr lang="es-MX" sz="1800" dirty="0" smtClean="0"/>
              <a:t>Para asegurar que el interruptor se encuentre en optimas condiciones a la hora de energizarlo es necesario verificar los siguientes puntos:</a:t>
            </a:r>
          </a:p>
          <a:p>
            <a:pPr marL="0" indent="0" algn="just">
              <a:buNone/>
            </a:pPr>
            <a:r>
              <a:rPr lang="es-MX" sz="1800" dirty="0" smtClean="0"/>
              <a:t>1.- Correcto llenado de  SF6. A una presión de 6.5 bars.</a:t>
            </a:r>
          </a:p>
          <a:p>
            <a:pPr marL="0" indent="0" algn="just">
              <a:buNone/>
            </a:pPr>
            <a:r>
              <a:rPr lang="es-MX" sz="1800" dirty="0" smtClean="0"/>
              <a:t>2.- Revisión de alarma 5.7 bars y bloqueo 5.2  por baja presión de SF6.</a:t>
            </a:r>
          </a:p>
          <a:p>
            <a:pPr marL="0" indent="0" algn="just">
              <a:buNone/>
            </a:pPr>
            <a:r>
              <a:rPr lang="es-MX" sz="1800" dirty="0" smtClean="0"/>
              <a:t>3.- Llenado de aceite al mecanismo hidráulico.</a:t>
            </a:r>
          </a:p>
          <a:p>
            <a:pPr marL="0" indent="0" algn="just">
              <a:buNone/>
            </a:pPr>
            <a:r>
              <a:rPr lang="es-MX" sz="1800" dirty="0" smtClean="0"/>
              <a:t>4.- Revisión de precarga de nitrógeno  200 bars, paro y arranque de bomba 303- 312 bars.</a:t>
            </a:r>
          </a:p>
          <a:p>
            <a:pPr marL="0" indent="0" algn="just">
              <a:buNone/>
            </a:pPr>
            <a:r>
              <a:rPr lang="es-MX" sz="1800" dirty="0" smtClean="0"/>
              <a:t>5.- Revisión de alarma 273 bars  y bloqueo 253 bars por baja presión de aceite</a:t>
            </a:r>
          </a:p>
          <a:p>
            <a:pPr marL="0" indent="0" algn="just">
              <a:buNone/>
            </a:pPr>
            <a:r>
              <a:rPr lang="es-MX" sz="1800" dirty="0" smtClean="0"/>
              <a:t>6.- Verificar los niveles de voltaje y corrientes en motores, sistemas de caldeo, y bobinas de operación.</a:t>
            </a:r>
          </a:p>
          <a:p>
            <a:pPr marL="0" indent="0" algn="just">
              <a:buNone/>
            </a:pPr>
            <a:r>
              <a:rPr lang="es-MX" sz="1800" dirty="0" smtClean="0"/>
              <a:t>7.- La correcta operación de cierre y apertura (local y remota). Y discrepancia de polos.</a:t>
            </a:r>
          </a:p>
          <a:p>
            <a:pPr marL="0" indent="0" algn="just">
              <a:buNone/>
            </a:pPr>
            <a:r>
              <a:rPr lang="es-MX" sz="1800" dirty="0" smtClean="0"/>
              <a:t>8.- Protección por antibombeo del interruptor y la operación del panel de alarmas.</a:t>
            </a:r>
            <a:endParaRPr lang="es-MX" sz="1800" dirty="0"/>
          </a:p>
        </p:txBody>
      </p:sp>
    </p:spTree>
    <p:extLst>
      <p:ext uri="{BB962C8B-B14F-4D97-AF65-F5344CB8AC3E}">
        <p14:creationId xmlns:p14="http://schemas.microsoft.com/office/powerpoint/2010/main" val="25097661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sz="4000" dirty="0" smtClean="0"/>
              <a:t>Pruebas de Puesta en Servicio</a:t>
            </a:r>
            <a:endParaRPr lang="es-MX" sz="4000" dirty="0"/>
          </a:p>
        </p:txBody>
      </p:sp>
      <p:sp>
        <p:nvSpPr>
          <p:cNvPr id="3" name="2 Marcador de contenido"/>
          <p:cNvSpPr>
            <a:spLocks noGrp="1"/>
          </p:cNvSpPr>
          <p:nvPr>
            <p:ph idx="1"/>
          </p:nvPr>
        </p:nvSpPr>
        <p:spPr/>
        <p:txBody>
          <a:bodyPr/>
          <a:lstStyle/>
          <a:p>
            <a:pPr algn="just"/>
            <a:r>
              <a:rPr lang="es-MX" sz="2200" dirty="0" smtClean="0"/>
              <a:t>Resistencia de Aislamiento, se define como la resistencia en megaohms que ofrece el aislamiento al aplicarle un voltaje de corriente directa.</a:t>
            </a:r>
          </a:p>
          <a:p>
            <a:pPr algn="just"/>
            <a:r>
              <a:rPr lang="es-MX" sz="2200" dirty="0" smtClean="0"/>
              <a:t>Factor de Potencia, se basa en la comparación de un dieléctrico con un condensador, en donde el conductor energizado es la placa y la carcaza del equipo es  la otra placa del condensador.</a:t>
            </a:r>
          </a:p>
          <a:p>
            <a:pPr algn="just"/>
            <a:r>
              <a:rPr lang="es-MX" sz="2200" dirty="0" smtClean="0"/>
              <a:t>Resistencia de contactos, se realiza para detectar puntos con alta resistencia en los contactos de las cámaras de interrupción.</a:t>
            </a:r>
          </a:p>
          <a:p>
            <a:pPr algn="just"/>
            <a:r>
              <a:rPr lang="es-MX" sz="2200" dirty="0" smtClean="0"/>
              <a:t>Tiempos de Operación, el objetivo es verificar los tiempos de operación así como verificar la simultaneidad de los polos o fases.</a:t>
            </a:r>
          </a:p>
          <a:p>
            <a:endParaRPr lang="es-MX" dirty="0"/>
          </a:p>
        </p:txBody>
      </p:sp>
    </p:spTree>
    <p:extLst>
      <p:ext uri="{BB962C8B-B14F-4D97-AF65-F5344CB8AC3E}">
        <p14:creationId xmlns:p14="http://schemas.microsoft.com/office/powerpoint/2010/main" val="4595733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79176" y="274638"/>
            <a:ext cx="6407624" cy="1143000"/>
          </a:xfrm>
        </p:spPr>
        <p:txBody>
          <a:bodyPr/>
          <a:lstStyle/>
          <a:p>
            <a:pPr algn="r"/>
            <a:r>
              <a:rPr lang="es-MX" sz="3200" dirty="0" smtClean="0"/>
              <a:t>PERSONAL DEL DEPARTAMENTO DE SUBESTACIONES REALIZANDO PRUEBAS DE FACTOR DE POTENCIA.</a:t>
            </a:r>
            <a:endParaRPr lang="es-MX" sz="3200" dirty="0"/>
          </a:p>
        </p:txBody>
      </p:sp>
      <p:pic>
        <p:nvPicPr>
          <p:cNvPr id="2355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5745" y="1605849"/>
            <a:ext cx="6250774" cy="3991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498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56346" y="274638"/>
            <a:ext cx="6530454" cy="1143000"/>
          </a:xfrm>
        </p:spPr>
        <p:txBody>
          <a:bodyPr/>
          <a:lstStyle/>
          <a:p>
            <a:pPr algn="r"/>
            <a:r>
              <a:rPr lang="es-MX" dirty="0" smtClean="0"/>
              <a:t>Criterios para la Aceptación de puesta en Servicio.</a:t>
            </a:r>
            <a:endParaRPr lang="es-MX" dirty="0"/>
          </a:p>
        </p:txBody>
      </p:sp>
      <p:sp>
        <p:nvSpPr>
          <p:cNvPr id="3" name="2 Marcador de contenido"/>
          <p:cNvSpPr>
            <a:spLocks noGrp="1"/>
          </p:cNvSpPr>
          <p:nvPr>
            <p:ph idx="1"/>
          </p:nvPr>
        </p:nvSpPr>
        <p:spPr/>
        <p:txBody>
          <a:bodyPr/>
          <a:lstStyle/>
          <a:p>
            <a:pPr algn="just"/>
            <a:r>
              <a:rPr lang="es-MX" sz="2400" dirty="0" smtClean="0"/>
              <a:t>Si los valores de resistencia de aislamiento mayor de 100,000 Megaohms se acepta.</a:t>
            </a:r>
          </a:p>
          <a:p>
            <a:pPr algn="just"/>
            <a:r>
              <a:rPr lang="es-MX" sz="2400" dirty="0" smtClean="0"/>
              <a:t> Si los valores de factor de potencia menor a 1% se acepta.</a:t>
            </a:r>
          </a:p>
          <a:p>
            <a:pPr algn="just"/>
            <a:r>
              <a:rPr lang="es-MX" sz="2400" dirty="0" smtClean="0"/>
              <a:t>Si los valores de resistencia de contactos son entre 30 y 100 microohms se acepta.</a:t>
            </a:r>
          </a:p>
          <a:p>
            <a:pPr algn="just"/>
            <a:r>
              <a:rPr lang="es-MX" sz="2400" dirty="0" smtClean="0"/>
              <a:t>Si los valores de tiempos de operación son entre 45 y 90 milisegundos y la simultaneidad de los polos no rebasa el medio ciclo se acepta.</a:t>
            </a:r>
          </a:p>
          <a:p>
            <a:pPr algn="just"/>
            <a:r>
              <a:rPr lang="es-MX" sz="2400" dirty="0" smtClean="0"/>
              <a:t>Si la verificación del panel de alarmas es correcta , y los valores nominales de presión y voltaje se acepta.</a:t>
            </a:r>
          </a:p>
          <a:p>
            <a:endParaRPr lang="es-MX" dirty="0"/>
          </a:p>
        </p:txBody>
      </p:sp>
    </p:spTree>
    <p:extLst>
      <p:ext uri="{BB962C8B-B14F-4D97-AF65-F5344CB8AC3E}">
        <p14:creationId xmlns:p14="http://schemas.microsoft.com/office/powerpoint/2010/main" val="17416245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TIPOS DE MANTENIMIENTO</a:t>
            </a:r>
            <a:endParaRPr lang="es-MX" dirty="0"/>
          </a:p>
        </p:txBody>
      </p:sp>
      <p:sp>
        <p:nvSpPr>
          <p:cNvPr id="3" name="2 Marcador de contenido"/>
          <p:cNvSpPr>
            <a:spLocks noGrp="1"/>
          </p:cNvSpPr>
          <p:nvPr>
            <p:ph idx="1"/>
          </p:nvPr>
        </p:nvSpPr>
        <p:spPr/>
        <p:txBody>
          <a:bodyPr/>
          <a:lstStyle/>
          <a:p>
            <a:pPr marL="0" indent="0" algn="just">
              <a:buNone/>
            </a:pPr>
            <a:r>
              <a:rPr lang="es-MX" sz="2400" dirty="0" smtClean="0"/>
              <a:t>A.- PREVENTIVO.- TIENE COMO OBJETIVO PREVENIR LAS INTERRUPCIONES Y FALLAS, ATRAVES DE REALIZAR INSPECCIONES PERIODICAS.( PRESIONES  DEL INTERRUPTOR, CONTADOR DE OPERACIONES).</a:t>
            </a:r>
          </a:p>
          <a:p>
            <a:pPr marL="0" indent="0" algn="just">
              <a:buNone/>
            </a:pPr>
            <a:r>
              <a:rPr lang="es-MX" sz="2400" dirty="0" smtClean="0"/>
              <a:t>B.- CORRECTIVO.-  ESTE MANTENIMIENTO ES EL MENOS EMPLEADO YA QUE SE REALIZA HASTA QUE EN EL INTERRUPTOR OCURRE UNA FALLA.</a:t>
            </a:r>
          </a:p>
          <a:p>
            <a:pPr marL="0" indent="0" algn="just">
              <a:buNone/>
            </a:pPr>
            <a:r>
              <a:rPr lang="es-MX" sz="2400" dirty="0" smtClean="0"/>
              <a:t>C.- PREDICTIVO.- TAMBIEN CONOCIDO COMO SINTOMATICO, ESTE EXIGE TECNICAS DE REVISION, CON LA 5 PRUEBAS QUE REALIZAMOS EN UNA PUESTA EN SERVICIO.</a:t>
            </a:r>
          </a:p>
          <a:p>
            <a:pPr marL="0" indent="0">
              <a:buNone/>
            </a:pPr>
            <a:endParaRPr lang="es-MX" dirty="0"/>
          </a:p>
        </p:txBody>
      </p:sp>
    </p:spTree>
    <p:extLst>
      <p:ext uri="{BB962C8B-B14F-4D97-AF65-F5344CB8AC3E}">
        <p14:creationId xmlns:p14="http://schemas.microsoft.com/office/powerpoint/2010/main" val="17108478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CRITERIOS PARA EL MANTENIMIENTO</a:t>
            </a:r>
            <a:endParaRPr lang="es-MX" dirty="0"/>
          </a:p>
        </p:txBody>
      </p:sp>
      <p:sp>
        <p:nvSpPr>
          <p:cNvPr id="3" name="2 Marcador de contenido"/>
          <p:cNvSpPr>
            <a:spLocks noGrp="1"/>
          </p:cNvSpPr>
          <p:nvPr>
            <p:ph idx="1"/>
          </p:nvPr>
        </p:nvSpPr>
        <p:spPr/>
        <p:txBody>
          <a:bodyPr/>
          <a:lstStyle/>
          <a:p>
            <a:pPr marL="0" indent="0" algn="just">
              <a:buNone/>
            </a:pPr>
            <a:r>
              <a:rPr lang="es-MX" sz="2200" dirty="0" smtClean="0"/>
              <a:t>A.- EL NUMERO DE OPERACIONES.- ESTA DIRIGIDO  ALA CONSERVACION DE LOS CONTACTOS, MEDIO DE INTERRUPCION Y MECANISMO DE OPERACIÓN.</a:t>
            </a:r>
          </a:p>
          <a:p>
            <a:pPr marL="0" indent="0" algn="just">
              <a:buNone/>
            </a:pPr>
            <a:r>
              <a:rPr lang="es-MX" sz="2200" dirty="0" smtClean="0"/>
              <a:t>B.- KILOAMPERES ACUMULADOS.- ESTA ENFOCADO ESPESIFICAMENTE ALA CAMARA DE INTERRUPCION Y SE CUENTAN LOS KA ACUMULADOS DURANTE LA FALLAS EN TIEMPO DETERMINADO.</a:t>
            </a:r>
          </a:p>
          <a:p>
            <a:pPr marL="0" indent="0" algn="just">
              <a:buNone/>
            </a:pPr>
            <a:r>
              <a:rPr lang="es-MX" sz="2200" dirty="0" smtClean="0"/>
              <a:t>C.- CONDICIONES AMBIENTALES.- EN FORMA PARTICULAR SE DEBE CONSIDERAR EL EQUIPO QUE SE ENCUENTRA CERCA DE LAS COSTAS, REFINERIAS,DESECHOS INDUSTRIALESY EN CLIMAS MUY EXTREMOSOS.</a:t>
            </a:r>
          </a:p>
          <a:p>
            <a:pPr marL="0" indent="0" algn="just">
              <a:buNone/>
            </a:pPr>
            <a:r>
              <a:rPr lang="es-MX" sz="2200" dirty="0" smtClean="0"/>
              <a:t>D.- RECOMENDACIONES DEL FABRICANTE.- SE DEBEN TOMAR EN CUENTA LA RECOMENDACIONES DEL FABRICANTE YA QUE ESTAS SON PRESENTADAS EN UN PLAN CONSERVADOR.</a:t>
            </a:r>
          </a:p>
          <a:p>
            <a:pPr marL="0" indent="0">
              <a:buNone/>
            </a:pPr>
            <a:endParaRPr lang="es-MX" dirty="0"/>
          </a:p>
        </p:txBody>
      </p:sp>
    </p:spTree>
    <p:extLst>
      <p:ext uri="{BB962C8B-B14F-4D97-AF65-F5344CB8AC3E}">
        <p14:creationId xmlns:p14="http://schemas.microsoft.com/office/powerpoint/2010/main" val="3760973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92824" y="274638"/>
            <a:ext cx="6393976" cy="1143000"/>
          </a:xfrm>
        </p:spPr>
        <p:txBody>
          <a:bodyPr/>
          <a:lstStyle/>
          <a:p>
            <a:pPr algn="r"/>
            <a:r>
              <a:rPr lang="es-MX" altLang="es-MX" sz="3600" dirty="0" smtClean="0"/>
              <a:t>Contacto Fijo de Interruptor 3AS2 245 </a:t>
            </a:r>
            <a:r>
              <a:rPr lang="es-MX" altLang="es-MX" sz="3600" dirty="0" err="1" smtClean="0"/>
              <a:t>kv</a:t>
            </a:r>
            <a:r>
              <a:rPr lang="es-MX" altLang="es-MX" sz="3600" dirty="0" smtClean="0"/>
              <a:t> en Gas SF6, y Barra de Accionamiento.</a:t>
            </a:r>
            <a:endParaRPr lang="es-MX" sz="3600" dirty="0"/>
          </a:p>
        </p:txBody>
      </p:sp>
      <p:pic>
        <p:nvPicPr>
          <p:cNvPr id="2457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7351" y="1628804"/>
            <a:ext cx="7029297" cy="4468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0259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Desmontaje de Cámara de Interrupción de Siemens 3As2.</a:t>
            </a:r>
            <a:endParaRPr lang="es-MX" dirty="0"/>
          </a:p>
        </p:txBody>
      </p:sp>
      <p:pic>
        <p:nvPicPr>
          <p:cNvPr id="2560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59129" y="1805603"/>
            <a:ext cx="6425741" cy="4115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76452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r"/>
            <a:r>
              <a:rPr lang="es-MX" dirty="0" smtClean="0"/>
              <a:t>Recomendaciones</a:t>
            </a:r>
            <a:endParaRPr lang="es-MX" dirty="0"/>
          </a:p>
        </p:txBody>
      </p:sp>
      <p:sp>
        <p:nvSpPr>
          <p:cNvPr id="3" name="2 Marcador de contenido"/>
          <p:cNvSpPr>
            <a:spLocks noGrp="1"/>
          </p:cNvSpPr>
          <p:nvPr>
            <p:ph idx="1"/>
          </p:nvPr>
        </p:nvSpPr>
        <p:spPr/>
        <p:txBody>
          <a:bodyPr/>
          <a:lstStyle/>
          <a:p>
            <a:pPr marL="0" indent="0" algn="just">
              <a:buNone/>
            </a:pPr>
            <a:r>
              <a:rPr lang="es-MX" sz="2400" dirty="0" smtClean="0"/>
              <a:t>Las recomendaciones Son:</a:t>
            </a:r>
          </a:p>
          <a:p>
            <a:pPr algn="just"/>
            <a:r>
              <a:rPr lang="es-MX" sz="2400" dirty="0" smtClean="0"/>
              <a:t>Contar con metodología de puesta en servicio basada en los criterios aplicados por el fabricante. </a:t>
            </a:r>
          </a:p>
          <a:p>
            <a:pPr algn="just"/>
            <a:r>
              <a:rPr lang="es-MX" sz="2400" dirty="0" smtClean="0"/>
              <a:t>Contar con el manual de operación, e instructivos de trabajo.</a:t>
            </a:r>
          </a:p>
          <a:p>
            <a:pPr algn="just"/>
            <a:r>
              <a:rPr lang="es-MX" sz="2400" dirty="0" smtClean="0"/>
              <a:t>Que los equipos de prueba cuenten con un certificado de calibración que respalde la prueba.</a:t>
            </a:r>
          </a:p>
          <a:p>
            <a:pPr algn="just"/>
            <a:r>
              <a:rPr lang="es-MX" sz="2400" dirty="0" smtClean="0"/>
              <a:t>Considerar siempre las condiciones atmosféricas al realizar la pruebas de factor de potencia y resistencia de aislamiento.</a:t>
            </a:r>
          </a:p>
          <a:p>
            <a:pPr algn="just"/>
            <a:r>
              <a:rPr lang="es-MX" sz="2400" dirty="0" smtClean="0"/>
              <a:t>Contar siempre con una bibliografía de interruptores de potencia.</a:t>
            </a:r>
          </a:p>
          <a:p>
            <a:endParaRPr lang="es-MX" dirty="0"/>
          </a:p>
        </p:txBody>
      </p:sp>
    </p:spTree>
    <p:extLst>
      <p:ext uri="{BB962C8B-B14F-4D97-AF65-F5344CB8AC3E}">
        <p14:creationId xmlns:p14="http://schemas.microsoft.com/office/powerpoint/2010/main" val="2203958838"/>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ITSON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Presentation-ITSON01</Template>
  <TotalTime>167</TotalTime>
  <Words>2456</Words>
  <Application>Microsoft Office PowerPoint</Application>
  <PresentationFormat>Presentación en pantalla (4:3)</PresentationFormat>
  <Paragraphs>190</Paragraphs>
  <Slides>33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33</vt:i4>
      </vt:variant>
    </vt:vector>
  </HeadingPairs>
  <TitlesOfParts>
    <vt:vector size="37" baseType="lpstr">
      <vt:lpstr>Calibri</vt:lpstr>
      <vt:lpstr>MS PGothic</vt:lpstr>
      <vt:lpstr>Arial</vt:lpstr>
      <vt:lpstr>Presentation-ITSON01</vt:lpstr>
      <vt:lpstr>Interruptores de Potencia</vt:lpstr>
      <vt:lpstr>Introducción </vt:lpstr>
      <vt:lpstr>Teoría del Interruptor de Potencia</vt:lpstr>
      <vt:lpstr>Tareas Fundamentales de los Interruptores de Potencia</vt:lpstr>
      <vt:lpstr> Principio de Operación</vt:lpstr>
      <vt:lpstr>Proceso de Cierre</vt:lpstr>
      <vt:lpstr>Proceso de Apertura</vt:lpstr>
      <vt:lpstr>Métodos de extinción del arco eléctrico</vt:lpstr>
      <vt:lpstr>Los Interruptores de Potencia se Clasifican de acuerdo:</vt:lpstr>
      <vt:lpstr>Clasificación por su medio de extinción</vt:lpstr>
      <vt:lpstr>Interruptor de Potencia de Gran Volumen de Aceite de 69kvs </vt:lpstr>
      <vt:lpstr>Interruptor de Potencia marca Siemens Tipo 3AQ1, 245 kvs, en Hexafluoruro de Azufre</vt:lpstr>
      <vt:lpstr>Interruptor de potencia 245kvs</vt:lpstr>
      <vt:lpstr>Presentación de PowerPoint</vt:lpstr>
      <vt:lpstr> Desventajas del Aceite Como Medio de Extinción.</vt:lpstr>
      <vt:lpstr>Presentación de PowerPoint</vt:lpstr>
      <vt:lpstr> Ventajas del Interruptor en Vacío.</vt:lpstr>
      <vt:lpstr>Clasificación  por su Accionamiento</vt:lpstr>
      <vt:lpstr>Interruptor por Ubicación de las Cámaras</vt:lpstr>
      <vt:lpstr>Presentación de PowerPoint</vt:lpstr>
      <vt:lpstr>Selección de un Interruptor de Potencia</vt:lpstr>
      <vt:lpstr>Criterios para la selección</vt:lpstr>
      <vt:lpstr>Instalación y Mantenimiento de los Interruptores de Potencia usados por C.F.E</vt:lpstr>
      <vt:lpstr>Tiempos de Maniobra </vt:lpstr>
      <vt:lpstr>INSTALACION Y PUESTA EN SERVICIO</vt:lpstr>
      <vt:lpstr>Pruebas de Puesta en Servicio</vt:lpstr>
      <vt:lpstr>PERSONAL DEL DEPARTAMENTO DE SUBESTACIONES REALIZANDO PRUEBAS DE FACTOR DE POTENCIA.</vt:lpstr>
      <vt:lpstr>Criterios para la Aceptación de puesta en Servicio.</vt:lpstr>
      <vt:lpstr>TIPOS DE MANTENIMIENTO</vt:lpstr>
      <vt:lpstr>CRITERIOS PARA EL MANTENIMIENTO</vt:lpstr>
      <vt:lpstr>Contacto Fijo de Interruptor 3AS2 245 kv en Gas SF6, y Barra de Accionamiento.</vt:lpstr>
      <vt:lpstr>Desmontaje de Cámara de Interrupción de Siemens 3As2.</vt:lpstr>
      <vt:lpstr>Recomendaciones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Interruptores de Potencia</dc:title>
  <dc:creator>José Cuadras</dc:creator>
  <cp:lastModifiedBy>José Cuadras</cp:lastModifiedBy>
  <cp:revision>15</cp:revision>
  <dcterms:created xsi:type="dcterms:W3CDTF">2015-09-12T19:06:48Z</dcterms:created>
  <dcterms:modified xsi:type="dcterms:W3CDTF">2015-09-12T21:54:45Z</dcterms:modified>
</cp:coreProperties>
</file>